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20" r:id="rId5"/>
    <p:sldId id="325" r:id="rId6"/>
    <p:sldId id="336" r:id="rId7"/>
    <p:sldId id="337" r:id="rId8"/>
    <p:sldId id="351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52" r:id="rId18"/>
    <p:sldId id="346" r:id="rId19"/>
    <p:sldId id="347" r:id="rId20"/>
    <p:sldId id="348" r:id="rId21"/>
    <p:sldId id="354" r:id="rId22"/>
    <p:sldId id="353" r:id="rId23"/>
    <p:sldId id="349" r:id="rId24"/>
    <p:sldId id="335" r:id="rId25"/>
    <p:sldId id="356" r:id="rId26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87"/>
    <a:srgbClr val="00457D"/>
    <a:srgbClr val="F3F2F1"/>
    <a:srgbClr val="E2E7EA"/>
    <a:srgbClr val="46BBFF"/>
    <a:srgbClr val="46ACFF"/>
    <a:srgbClr val="46C2FF"/>
    <a:srgbClr val="46D7FF"/>
    <a:srgbClr val="D4DADC"/>
    <a:srgbClr val="323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E55BB9-9545-4027-9F4E-856726C830D9}" v="3" dt="2021-12-22T00:01:38.143"/>
    <p1510:client id="{5FAAEEE4-7D28-9D49-9C50-4BB238C9BFB8}" v="38" dt="2021-12-22T00:26:33.611"/>
    <p1510:client id="{A5251E6C-1922-4615-B6BC-53CC3F92AC5F}" v="47" dt="2021-12-22T15:59:55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1152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B2427-36C8-2648-9941-8F5A188E07EB}" type="datetimeFigureOut">
              <a:rPr lang="de-DE" smtClean="0"/>
              <a:t>22.12.21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4DDBC-BD1B-C741-9563-069C7D13CD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32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A1067-EA05-B544-90FD-34C83A5AF777}" type="datetimeFigureOut">
              <a:rPr lang="de-DE" smtClean="0"/>
              <a:t>22.12.21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1588E-C4DE-9840-BFC9-D0B3EAEFE7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8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67561F-5FFF-429F-BACE-EAD48C10ED18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solidFill>
          <a:srgbClr val="E2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PP-Vorlage-Automatisierungstechnik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10" name="Bild 9" descr="Campus02-Logo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38" y="309370"/>
            <a:ext cx="1737364" cy="5638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85788" y="836510"/>
            <a:ext cx="5414320" cy="152756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4400" cap="all" baseline="0">
                <a:latin typeface="Calibri"/>
                <a:cs typeface="Calibri"/>
              </a:defRPr>
            </a:lvl1pPr>
          </a:lstStyle>
          <a:p>
            <a:endParaRPr lang="de-DE"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0"/>
          </p:nvPr>
        </p:nvSpPr>
        <p:spPr>
          <a:xfrm>
            <a:off x="585788" y="2452671"/>
            <a:ext cx="5414323" cy="13616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114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82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-12700" y="1"/>
            <a:ext cx="9156700" cy="48863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de-DE"/>
          </a:p>
        </p:txBody>
      </p:sp>
      <p:sp>
        <p:nvSpPr>
          <p:cNvPr id="17" name="Textplatzhalter 3"/>
          <p:cNvSpPr>
            <a:spLocks noGrp="1"/>
          </p:cNvSpPr>
          <p:nvPr>
            <p:ph type="body" sz="half" idx="12"/>
          </p:nvPr>
        </p:nvSpPr>
        <p:spPr>
          <a:xfrm>
            <a:off x="523576" y="346185"/>
            <a:ext cx="3368803" cy="10020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spc="0" baseline="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41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7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Abgerundetes Rechteck 9"/>
          <p:cNvSpPr/>
          <p:nvPr userDrawn="1"/>
        </p:nvSpPr>
        <p:spPr>
          <a:xfrm>
            <a:off x="500206" y="3760560"/>
            <a:ext cx="5929354" cy="6113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56232" y="3795886"/>
            <a:ext cx="5616575" cy="576064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  <a:endParaRPr lang="de-AT"/>
          </a:p>
        </p:txBody>
      </p:sp>
      <p:pic>
        <p:nvPicPr>
          <p:cNvPr id="12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95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275606"/>
            <a:ext cx="8363272" cy="3440841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66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schma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916376"/>
            <a:ext cx="8363272" cy="3800072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41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mit Untertite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1287625"/>
            <a:ext cx="8363272" cy="4876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855994"/>
            <a:ext cx="8363272" cy="2860453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06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mit Untertitel schmal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916375"/>
            <a:ext cx="8363272" cy="48686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476054"/>
            <a:ext cx="8363272" cy="3240394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01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ung - Standard ohne Tex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pic>
        <p:nvPicPr>
          <p:cNvPr id="7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bg>
      <p:bgPr>
        <a:solidFill>
          <a:srgbClr val="E2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2" descr="Titelfoli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6876256" cy="5164038"/>
          </a:xfrm>
          <a:prstGeom prst="rect">
            <a:avLst/>
          </a:prstGeom>
        </p:spPr>
      </p:pic>
      <p:sp>
        <p:nvSpPr>
          <p:cNvPr id="6" name="Bildplatzhalter 3"/>
          <p:cNvSpPr>
            <a:spLocks noGrp="1"/>
          </p:cNvSpPr>
          <p:nvPr>
            <p:ph type="pic" sz="quarter" idx="11"/>
          </p:nvPr>
        </p:nvSpPr>
        <p:spPr>
          <a:xfrm>
            <a:off x="2483768" y="1879171"/>
            <a:ext cx="6664482" cy="3267938"/>
          </a:xfrm>
          <a:custGeom>
            <a:avLst/>
            <a:gdLst>
              <a:gd name="connsiteX0" fmla="*/ 0 w 7575550"/>
              <a:gd name="connsiteY0" fmla="*/ 0 h 3403600"/>
              <a:gd name="connsiteX1" fmla="*/ 7575550 w 7575550"/>
              <a:gd name="connsiteY1" fmla="*/ 0 h 3403600"/>
              <a:gd name="connsiteX2" fmla="*/ 7575550 w 7575550"/>
              <a:gd name="connsiteY2" fmla="*/ 3403600 h 3403600"/>
              <a:gd name="connsiteX3" fmla="*/ 0 w 7575550"/>
              <a:gd name="connsiteY3" fmla="*/ 3403600 h 3403600"/>
              <a:gd name="connsiteX4" fmla="*/ 0 w 7575550"/>
              <a:gd name="connsiteY4" fmla="*/ 0 h 3403600"/>
              <a:gd name="connsiteX0" fmla="*/ 1238250 w 8813800"/>
              <a:gd name="connsiteY0" fmla="*/ 0 h 3454400"/>
              <a:gd name="connsiteX1" fmla="*/ 8813800 w 8813800"/>
              <a:gd name="connsiteY1" fmla="*/ 0 h 3454400"/>
              <a:gd name="connsiteX2" fmla="*/ 8813800 w 8813800"/>
              <a:gd name="connsiteY2" fmla="*/ 3403600 h 3454400"/>
              <a:gd name="connsiteX3" fmla="*/ 0 w 8813800"/>
              <a:gd name="connsiteY3" fmla="*/ 3454400 h 3454400"/>
              <a:gd name="connsiteX4" fmla="*/ 1238250 w 8813800"/>
              <a:gd name="connsiteY4" fmla="*/ 0 h 3454400"/>
              <a:gd name="connsiteX0" fmla="*/ 7562850 w 8813800"/>
              <a:gd name="connsiteY0" fmla="*/ 0 h 4387850"/>
              <a:gd name="connsiteX1" fmla="*/ 8813800 w 8813800"/>
              <a:gd name="connsiteY1" fmla="*/ 933450 h 4387850"/>
              <a:gd name="connsiteX2" fmla="*/ 8813800 w 8813800"/>
              <a:gd name="connsiteY2" fmla="*/ 4337050 h 4387850"/>
              <a:gd name="connsiteX3" fmla="*/ 0 w 8813800"/>
              <a:gd name="connsiteY3" fmla="*/ 4387850 h 4387850"/>
              <a:gd name="connsiteX4" fmla="*/ 7562850 w 8813800"/>
              <a:gd name="connsiteY4" fmla="*/ 0 h 4387850"/>
              <a:gd name="connsiteX0" fmla="*/ 7562850 w 8813800"/>
              <a:gd name="connsiteY0" fmla="*/ 0 h 4387850"/>
              <a:gd name="connsiteX1" fmla="*/ 8813800 w 8813800"/>
              <a:gd name="connsiteY1" fmla="*/ 742950 h 4387850"/>
              <a:gd name="connsiteX2" fmla="*/ 8813800 w 8813800"/>
              <a:gd name="connsiteY2" fmla="*/ 4337050 h 4387850"/>
              <a:gd name="connsiteX3" fmla="*/ 0 w 8813800"/>
              <a:gd name="connsiteY3" fmla="*/ 4387850 h 4387850"/>
              <a:gd name="connsiteX4" fmla="*/ 7562850 w 8813800"/>
              <a:gd name="connsiteY4" fmla="*/ 0 h 4387850"/>
              <a:gd name="connsiteX0" fmla="*/ 7562850 w 8820150"/>
              <a:gd name="connsiteY0" fmla="*/ 0 h 4394200"/>
              <a:gd name="connsiteX1" fmla="*/ 8813800 w 8820150"/>
              <a:gd name="connsiteY1" fmla="*/ 742950 h 4394200"/>
              <a:gd name="connsiteX2" fmla="*/ 8820150 w 8820150"/>
              <a:gd name="connsiteY2" fmla="*/ 4394200 h 4394200"/>
              <a:gd name="connsiteX3" fmla="*/ 0 w 8820150"/>
              <a:gd name="connsiteY3" fmla="*/ 4387850 h 4394200"/>
              <a:gd name="connsiteX4" fmla="*/ 7562850 w 8820150"/>
              <a:gd name="connsiteY4" fmla="*/ 0 h 4394200"/>
              <a:gd name="connsiteX0" fmla="*/ 7613650 w 8870950"/>
              <a:gd name="connsiteY0" fmla="*/ 0 h 4394200"/>
              <a:gd name="connsiteX1" fmla="*/ 8864600 w 8870950"/>
              <a:gd name="connsiteY1" fmla="*/ 742950 h 4394200"/>
              <a:gd name="connsiteX2" fmla="*/ 8870950 w 8870950"/>
              <a:gd name="connsiteY2" fmla="*/ 4394200 h 4394200"/>
              <a:gd name="connsiteX3" fmla="*/ 0 w 8870950"/>
              <a:gd name="connsiteY3" fmla="*/ 4394200 h 4394200"/>
              <a:gd name="connsiteX4" fmla="*/ 7613650 w 8870950"/>
              <a:gd name="connsiteY4" fmla="*/ 0 h 4394200"/>
              <a:gd name="connsiteX0" fmla="*/ 7607300 w 8870950"/>
              <a:gd name="connsiteY0" fmla="*/ 0 h 4387850"/>
              <a:gd name="connsiteX1" fmla="*/ 8864600 w 8870950"/>
              <a:gd name="connsiteY1" fmla="*/ 736600 h 4387850"/>
              <a:gd name="connsiteX2" fmla="*/ 8870950 w 8870950"/>
              <a:gd name="connsiteY2" fmla="*/ 4387850 h 4387850"/>
              <a:gd name="connsiteX3" fmla="*/ 0 w 8870950"/>
              <a:gd name="connsiteY3" fmla="*/ 4387850 h 4387850"/>
              <a:gd name="connsiteX4" fmla="*/ 7607300 w 8870950"/>
              <a:gd name="connsiteY4" fmla="*/ 0 h 4387850"/>
              <a:gd name="connsiteX0" fmla="*/ 7607300 w 8870950"/>
              <a:gd name="connsiteY0" fmla="*/ 0 h 4379384"/>
              <a:gd name="connsiteX1" fmla="*/ 8864600 w 8870950"/>
              <a:gd name="connsiteY1" fmla="*/ 728134 h 4379384"/>
              <a:gd name="connsiteX2" fmla="*/ 8870950 w 8870950"/>
              <a:gd name="connsiteY2" fmla="*/ 4379384 h 4379384"/>
              <a:gd name="connsiteX3" fmla="*/ 0 w 8870950"/>
              <a:gd name="connsiteY3" fmla="*/ 4379384 h 4379384"/>
              <a:gd name="connsiteX4" fmla="*/ 7607300 w 8870950"/>
              <a:gd name="connsiteY4" fmla="*/ 0 h 4379384"/>
              <a:gd name="connsiteX0" fmla="*/ 7603067 w 8870950"/>
              <a:gd name="connsiteY0" fmla="*/ 0 h 4366684"/>
              <a:gd name="connsiteX1" fmla="*/ 8864600 w 8870950"/>
              <a:gd name="connsiteY1" fmla="*/ 715434 h 4366684"/>
              <a:gd name="connsiteX2" fmla="*/ 8870950 w 8870950"/>
              <a:gd name="connsiteY2" fmla="*/ 4366684 h 4366684"/>
              <a:gd name="connsiteX3" fmla="*/ 0 w 8870950"/>
              <a:gd name="connsiteY3" fmla="*/ 4366684 h 4366684"/>
              <a:gd name="connsiteX4" fmla="*/ 7603067 w 8870950"/>
              <a:gd name="connsiteY4" fmla="*/ 0 h 4366684"/>
              <a:gd name="connsiteX0" fmla="*/ 7603067 w 8896350"/>
              <a:gd name="connsiteY0" fmla="*/ 0 h 4385734"/>
              <a:gd name="connsiteX1" fmla="*/ 8864600 w 8896350"/>
              <a:gd name="connsiteY1" fmla="*/ 715434 h 4385734"/>
              <a:gd name="connsiteX2" fmla="*/ 8896350 w 8896350"/>
              <a:gd name="connsiteY2" fmla="*/ 4385734 h 4385734"/>
              <a:gd name="connsiteX3" fmla="*/ 0 w 8896350"/>
              <a:gd name="connsiteY3" fmla="*/ 4366684 h 4385734"/>
              <a:gd name="connsiteX4" fmla="*/ 7603067 w 8896350"/>
              <a:gd name="connsiteY4" fmla="*/ 0 h 4385734"/>
              <a:gd name="connsiteX0" fmla="*/ 7634817 w 8928100"/>
              <a:gd name="connsiteY0" fmla="*/ 0 h 4385734"/>
              <a:gd name="connsiteX1" fmla="*/ 8896350 w 8928100"/>
              <a:gd name="connsiteY1" fmla="*/ 715434 h 4385734"/>
              <a:gd name="connsiteX2" fmla="*/ 8928100 w 8928100"/>
              <a:gd name="connsiteY2" fmla="*/ 4385734 h 4385734"/>
              <a:gd name="connsiteX3" fmla="*/ 0 w 8928100"/>
              <a:gd name="connsiteY3" fmla="*/ 4385734 h 4385734"/>
              <a:gd name="connsiteX4" fmla="*/ 7634817 w 8928100"/>
              <a:gd name="connsiteY4" fmla="*/ 0 h 4385734"/>
              <a:gd name="connsiteX0" fmla="*/ 7634817 w 8896760"/>
              <a:gd name="connsiteY0" fmla="*/ 0 h 4385734"/>
              <a:gd name="connsiteX1" fmla="*/ 8896350 w 8896760"/>
              <a:gd name="connsiteY1" fmla="*/ 715434 h 4385734"/>
              <a:gd name="connsiteX2" fmla="*/ 8893724 w 8896760"/>
              <a:gd name="connsiteY2" fmla="*/ 4385734 h 4385734"/>
              <a:gd name="connsiteX3" fmla="*/ 0 w 8896760"/>
              <a:gd name="connsiteY3" fmla="*/ 4385734 h 4385734"/>
              <a:gd name="connsiteX4" fmla="*/ 7634817 w 8896760"/>
              <a:gd name="connsiteY4" fmla="*/ 0 h 4385734"/>
              <a:gd name="connsiteX0" fmla="*/ 7634817 w 8900600"/>
              <a:gd name="connsiteY0" fmla="*/ 0 h 4385734"/>
              <a:gd name="connsiteX1" fmla="*/ 8896350 w 8900600"/>
              <a:gd name="connsiteY1" fmla="*/ 715434 h 4385734"/>
              <a:gd name="connsiteX2" fmla="*/ 8900600 w 8900600"/>
              <a:gd name="connsiteY2" fmla="*/ 4385734 h 4385734"/>
              <a:gd name="connsiteX3" fmla="*/ 0 w 8900600"/>
              <a:gd name="connsiteY3" fmla="*/ 4385734 h 4385734"/>
              <a:gd name="connsiteX4" fmla="*/ 7634817 w 8900600"/>
              <a:gd name="connsiteY4" fmla="*/ 0 h 4385734"/>
              <a:gd name="connsiteX0" fmla="*/ 7634818 w 8900600"/>
              <a:gd name="connsiteY0" fmla="*/ 0 h 4358285"/>
              <a:gd name="connsiteX1" fmla="*/ 8896350 w 8900600"/>
              <a:gd name="connsiteY1" fmla="*/ 687985 h 4358285"/>
              <a:gd name="connsiteX2" fmla="*/ 8900600 w 8900600"/>
              <a:gd name="connsiteY2" fmla="*/ 4358285 h 4358285"/>
              <a:gd name="connsiteX3" fmla="*/ 0 w 8900600"/>
              <a:gd name="connsiteY3" fmla="*/ 4358285 h 4358285"/>
              <a:gd name="connsiteX4" fmla="*/ 7634818 w 8900600"/>
              <a:gd name="connsiteY4" fmla="*/ 0 h 4358285"/>
              <a:gd name="connsiteX0" fmla="*/ 7634819 w 8900600"/>
              <a:gd name="connsiteY0" fmla="*/ 0 h 4358285"/>
              <a:gd name="connsiteX1" fmla="*/ 8896350 w 8900600"/>
              <a:gd name="connsiteY1" fmla="*/ 687985 h 4358285"/>
              <a:gd name="connsiteX2" fmla="*/ 8900600 w 8900600"/>
              <a:gd name="connsiteY2" fmla="*/ 4358285 h 4358285"/>
              <a:gd name="connsiteX3" fmla="*/ 0 w 8900600"/>
              <a:gd name="connsiteY3" fmla="*/ 4358285 h 4358285"/>
              <a:gd name="connsiteX4" fmla="*/ 7634819 w 8900600"/>
              <a:gd name="connsiteY4" fmla="*/ 0 h 4358285"/>
              <a:gd name="connsiteX0" fmla="*/ 7634819 w 8900600"/>
              <a:gd name="connsiteY0" fmla="*/ 0 h 4349135"/>
              <a:gd name="connsiteX1" fmla="*/ 8896350 w 8900600"/>
              <a:gd name="connsiteY1" fmla="*/ 678835 h 4349135"/>
              <a:gd name="connsiteX2" fmla="*/ 8900600 w 8900600"/>
              <a:gd name="connsiteY2" fmla="*/ 4349135 h 4349135"/>
              <a:gd name="connsiteX3" fmla="*/ 0 w 8900600"/>
              <a:gd name="connsiteY3" fmla="*/ 4349135 h 4349135"/>
              <a:gd name="connsiteX4" fmla="*/ 7634819 w 8900600"/>
              <a:gd name="connsiteY4" fmla="*/ 0 h 434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600" h="4349135">
                <a:moveTo>
                  <a:pt x="7634819" y="0"/>
                </a:moveTo>
                <a:lnTo>
                  <a:pt x="8896350" y="678835"/>
                </a:lnTo>
                <a:cubicBezTo>
                  <a:pt x="8898467" y="1895918"/>
                  <a:pt x="8898483" y="3132052"/>
                  <a:pt x="8900600" y="4349135"/>
                </a:cubicBezTo>
                <a:lnTo>
                  <a:pt x="0" y="4349135"/>
                </a:lnTo>
                <a:lnTo>
                  <a:pt x="763481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anchor="ctr" anchorCtr="0">
            <a:normAutofit/>
          </a:bodyPr>
          <a:lstStyle>
            <a:lvl1pPr marL="1800000" indent="0" algn="r">
              <a:lnSpc>
                <a:spcPct val="200000"/>
              </a:lnSpc>
              <a:spcBef>
                <a:spcPts val="0"/>
              </a:spcBef>
              <a:spcAft>
                <a:spcPts val="5000"/>
              </a:spcAft>
              <a:buNone/>
              <a:defRPr sz="1800" kern="1200" baseline="0"/>
            </a:lvl1pPr>
          </a:lstStyle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pic>
        <p:nvPicPr>
          <p:cNvPr id="10" name="Bild 9" descr="Campus02-Logo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38" y="309370"/>
            <a:ext cx="1737364" cy="5638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85788" y="836510"/>
            <a:ext cx="5414320" cy="152756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4400" cap="all" baseline="0">
                <a:latin typeface="Calibri"/>
                <a:cs typeface="Calibri"/>
              </a:defRPr>
            </a:lvl1pPr>
          </a:lstStyle>
          <a:p>
            <a:endParaRPr lang="de-DE"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10"/>
          </p:nvPr>
        </p:nvSpPr>
        <p:spPr>
          <a:xfrm>
            <a:off x="585789" y="2452671"/>
            <a:ext cx="5066332" cy="13616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50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 descr="PP-Vorlage-Automatisierungstechnik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1" name="Textplatzhalter 3"/>
          <p:cNvSpPr>
            <a:spLocks noGrp="1"/>
          </p:cNvSpPr>
          <p:nvPr>
            <p:ph type="body" sz="half" idx="11"/>
          </p:nvPr>
        </p:nvSpPr>
        <p:spPr>
          <a:xfrm>
            <a:off x="578926" y="2492896"/>
            <a:ext cx="6873393" cy="5078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spc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de-AT"/>
          </a:p>
        </p:txBody>
      </p:sp>
      <p:pic>
        <p:nvPicPr>
          <p:cNvPr id="5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8927" y="1275606"/>
            <a:ext cx="6873393" cy="121729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de-AT" sz="4000" cap="none" spc="0" baseline="0"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4000"/>
              </a:lnSpc>
              <a:spcBef>
                <a:spcPts val="0"/>
              </a:spcBef>
              <a:buFontTx/>
            </a:pPr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851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275606"/>
            <a:ext cx="8363272" cy="3440841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7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916376"/>
            <a:ext cx="8363272" cy="3800072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8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1287625"/>
            <a:ext cx="8363272" cy="4876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855994"/>
            <a:ext cx="8363272" cy="2860453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6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mit Untertitel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57606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360000" y="916375"/>
            <a:ext cx="8363272" cy="48686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60000" y="1476054"/>
            <a:ext cx="8363272" cy="3240394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Symbol" panose="05050102010706020507" pitchFamily="18" charset="2"/>
              <a:buChar char="-"/>
              <a:defRPr/>
            </a:lvl3pPr>
            <a:lvl4pPr marL="1600200" indent="-228600">
              <a:buFont typeface="Symbol" panose="05050102010706020507" pitchFamily="18" charset="2"/>
              <a:buChar char="-"/>
              <a:defRPr/>
            </a:lvl4pPr>
            <a:lvl5pPr marL="2057400" indent="-228600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pic>
        <p:nvPicPr>
          <p:cNvPr id="10" name="Bild 11" descr="Campus02-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8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14" name="Fußzeilenplatzhalter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pic>
        <p:nvPicPr>
          <p:cNvPr id="7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7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" descr="PP-Vorlage-Automatisierungstechnik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0"/>
            <a:ext cx="2932944" cy="1378461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6" name="Bild 11" descr="Campus02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61" y="130353"/>
            <a:ext cx="1250902" cy="4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267494"/>
            <a:ext cx="6516256" cy="9497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0" y="1275605"/>
            <a:ext cx="8363272" cy="331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" y="4877659"/>
            <a:ext cx="7214185" cy="265843"/>
          </a:xfrm>
          <a:prstGeom prst="rect">
            <a:avLst/>
          </a:prstGeom>
          <a:solidFill>
            <a:srgbClr val="D4DA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algn="ctr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</a:lstStyle>
          <a:p>
            <a:r>
              <a:rPr lang="de-AT"/>
              <a:t>&lt;Vorlage&gt; vom 28.03.2018 </a:t>
            </a:r>
            <a:r>
              <a:rPr lang="de-AT" b="0"/>
              <a:t>– FH-Prof. Dipl.-Ing. Dieter Lutzmayr</a:t>
            </a:r>
            <a:endParaRPr lang="nl-NL" b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00900" y="4877658"/>
            <a:ext cx="1943100" cy="265844"/>
          </a:xfrm>
          <a:prstGeom prst="rect">
            <a:avLst/>
          </a:prstGeom>
          <a:solidFill>
            <a:srgbClr val="323A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algn="ctr">
              <a:defRPr lang="de-DE" sz="900" kern="1200" dirty="0" smtClean="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1pPr>
          </a:lstStyle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28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7" r:id="rId2"/>
    <p:sldLayoutId id="2147483662" r:id="rId3"/>
    <p:sldLayoutId id="2147483720" r:id="rId4"/>
    <p:sldLayoutId id="2147483721" r:id="rId5"/>
    <p:sldLayoutId id="2147483650" r:id="rId6"/>
    <p:sldLayoutId id="2147483719" r:id="rId7"/>
    <p:sldLayoutId id="2147483722" r:id="rId8"/>
    <p:sldLayoutId id="2147483708" r:id="rId9"/>
    <p:sldLayoutId id="2147483715" r:id="rId10"/>
    <p:sldLayoutId id="2147483716" r:id="rId11"/>
    <p:sldLayoutId id="2147483660" r:id="rId12"/>
    <p:sldLayoutId id="2147483712" r:id="rId13"/>
    <p:sldLayoutId id="2147483725" r:id="rId14"/>
    <p:sldLayoutId id="2147483726" r:id="rId15"/>
    <p:sldLayoutId id="2147483723" r:id="rId16"/>
    <p:sldLayoutId id="2147483724" r:id="rId17"/>
    <p:sldLayoutId id="2147483727" r:id="rId18"/>
  </p:sldLayoutIdLst>
  <p:hf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Tx/>
        <a:buBlip>
          <a:blip r:embed="rId20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K-Wert Messsystem</a:t>
            </a:r>
            <a:br>
              <a:rPr lang="de-DE"/>
            </a:br>
            <a:r>
              <a:rPr lang="de-DE" sz="2800" i="1"/>
              <a:t>Automatisierungsprojekt</a:t>
            </a:r>
            <a:endParaRPr lang="de-AT" sz="2800" i="1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0"/>
          </p:nvPr>
        </p:nvSpPr>
        <p:spPr>
          <a:xfrm>
            <a:off x="619686" y="2211710"/>
            <a:ext cx="5380425" cy="1361610"/>
          </a:xfrm>
        </p:spPr>
        <p:txBody>
          <a:bodyPr/>
          <a:lstStyle/>
          <a:p>
            <a:r>
              <a:rPr lang="de-AT"/>
              <a:t>Andreas Schmidt</a:t>
            </a:r>
          </a:p>
          <a:p>
            <a:r>
              <a:rPr lang="de-AT"/>
              <a:t>Stefan Steirer</a:t>
            </a:r>
          </a:p>
          <a:p>
            <a:r>
              <a:rPr lang="de-AT"/>
              <a:t>Wolfgang Weingraber</a:t>
            </a:r>
          </a:p>
        </p:txBody>
      </p:sp>
    </p:spTree>
    <p:extLst>
      <p:ext uri="{BB962C8B-B14F-4D97-AF65-F5344CB8AC3E}">
        <p14:creationId xmlns:p14="http://schemas.microsoft.com/office/powerpoint/2010/main" val="394904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Connector PCBA</a:t>
            </a:r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359999" y="916376"/>
            <a:ext cx="2700000" cy="3800072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AT" sz="2000"/>
              <a:t>Schaltplan</a:t>
            </a:r>
            <a:endParaRPr lang="de-AT" sz="1800"/>
          </a:p>
          <a:p>
            <a:pPr marL="0" indent="0">
              <a:buNone/>
            </a:pPr>
            <a:endParaRPr lang="de-AT" sz="1800"/>
          </a:p>
          <a:p>
            <a:pPr marL="0" indent="0">
              <a:buNone/>
            </a:pPr>
            <a:endParaRPr lang="de-AT" sz="1800"/>
          </a:p>
          <a:p>
            <a:pPr marL="0" indent="0">
              <a:buNone/>
            </a:pPr>
            <a:endParaRPr lang="de-AT" sz="1800"/>
          </a:p>
          <a:p>
            <a:pPr marL="0" indent="0">
              <a:buNone/>
            </a:pPr>
            <a:endParaRPr lang="de-AT" sz="1800"/>
          </a:p>
          <a:p>
            <a:pPr marL="0" indent="0">
              <a:buNone/>
            </a:pPr>
            <a:endParaRPr lang="de-AT" sz="1800"/>
          </a:p>
          <a:p>
            <a:pPr marL="0" indent="0">
              <a:buNone/>
            </a:pPr>
            <a:endParaRPr lang="de-AT" sz="1800"/>
          </a:p>
          <a:p>
            <a:endParaRPr lang="de-AT" sz="1600"/>
          </a:p>
          <a:p>
            <a:r>
              <a:rPr lang="de-AT" sz="1600"/>
              <a:t>Autodesk Eagle</a:t>
            </a:r>
          </a:p>
          <a:p>
            <a:endParaRPr lang="de-AT" sz="1600"/>
          </a:p>
          <a:p>
            <a:endParaRPr lang="de-AT" sz="1600"/>
          </a:p>
          <a:p>
            <a:pPr lvl="1"/>
            <a:endParaRPr lang="de-AT"/>
          </a:p>
          <a:p>
            <a:pPr marL="0" indent="0">
              <a:buNone/>
            </a:pPr>
            <a:endParaRPr lang="de-AT"/>
          </a:p>
          <a:p>
            <a:endParaRPr lang="de-DE"/>
          </a:p>
          <a:p>
            <a:endParaRPr lang="de-AT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8C27604B-87A4-5A41-B7E6-0329618E3FE5}"/>
              </a:ext>
            </a:extLst>
          </p:cNvPr>
          <p:cNvSpPr txBox="1">
            <a:spLocks/>
          </p:cNvSpPr>
          <p:nvPr/>
        </p:nvSpPr>
        <p:spPr>
          <a:xfrm>
            <a:off x="3211956" y="916376"/>
            <a:ext cx="2700000" cy="38000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000"/>
              <a:t>Layout</a:t>
            </a:r>
            <a:endParaRPr lang="de-AT" sz="1800"/>
          </a:p>
          <a:p>
            <a:endParaRPr lang="de-AT" sz="1800"/>
          </a:p>
          <a:p>
            <a:endParaRPr lang="de-AT" sz="1800"/>
          </a:p>
          <a:p>
            <a:endParaRPr lang="de-AT" sz="1800"/>
          </a:p>
          <a:p>
            <a:endParaRPr lang="de-AT" sz="1800"/>
          </a:p>
          <a:p>
            <a:endParaRPr lang="de-AT" sz="1800"/>
          </a:p>
          <a:p>
            <a:endParaRPr lang="de-AT" sz="1800"/>
          </a:p>
          <a:p>
            <a:endParaRPr lang="de-AT" sz="1600"/>
          </a:p>
          <a:p>
            <a:r>
              <a:rPr lang="de-AT" sz="1600" err="1"/>
              <a:t>Bedrahtete</a:t>
            </a:r>
            <a:r>
              <a:rPr lang="de-AT" sz="1600"/>
              <a:t> Bauteile</a:t>
            </a:r>
          </a:p>
          <a:p>
            <a:r>
              <a:rPr lang="de-AT" sz="1600"/>
              <a:t>Zwei Lagen Aufbau</a:t>
            </a:r>
          </a:p>
          <a:p>
            <a:pPr lvl="1"/>
            <a:endParaRPr lang="de-AT"/>
          </a:p>
          <a:p>
            <a:endParaRPr lang="de-DE"/>
          </a:p>
          <a:p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C798A6-B975-4F48-8DEC-64D3C56AE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39" y="1539629"/>
            <a:ext cx="2677660" cy="158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A37F5CE-4425-1A4A-BE45-026D217DE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009" y="1539629"/>
            <a:ext cx="2292283" cy="1584000"/>
          </a:xfrm>
          <a:prstGeom prst="rect">
            <a:avLst/>
          </a:prstGeom>
        </p:spPr>
      </p:pic>
      <p:pic>
        <p:nvPicPr>
          <p:cNvPr id="12" name="Grafik 11" descr="Ein Bild, das Text, Elektronik, Schaltkreis enthält.&#10;&#10;Automatisch generierte Beschreibung">
            <a:extLst>
              <a:ext uri="{FF2B5EF4-FFF2-40B4-BE49-F238E27FC236}">
                <a16:creationId xmlns:a16="http://schemas.microsoft.com/office/drawing/2014/main" id="{19C9E099-7A79-7840-8264-E3C7A10A66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06" t="9399" r="6813" b="7089"/>
          <a:stretch/>
        </p:blipFill>
        <p:spPr>
          <a:xfrm>
            <a:off x="6137252" y="1539629"/>
            <a:ext cx="2199700" cy="1584000"/>
          </a:xfrm>
          <a:prstGeom prst="rect">
            <a:avLst/>
          </a:prstGeom>
        </p:spPr>
      </p:pic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CBDC771-193B-9B49-AE67-8DFB62CD3D6F}"/>
              </a:ext>
            </a:extLst>
          </p:cNvPr>
          <p:cNvSpPr txBox="1">
            <a:spLocks/>
          </p:cNvSpPr>
          <p:nvPr/>
        </p:nvSpPr>
        <p:spPr>
          <a:xfrm>
            <a:off x="6063913" y="916376"/>
            <a:ext cx="2720088" cy="38000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2000"/>
              <a:t>Bestückte PCBA</a:t>
            </a:r>
            <a:endParaRPr lang="de-AT" sz="1800"/>
          </a:p>
          <a:p>
            <a:pPr marL="0" indent="0">
              <a:buNone/>
            </a:pPr>
            <a:endParaRPr lang="de-AT" sz="1800"/>
          </a:p>
          <a:p>
            <a:pPr marL="0" indent="0">
              <a:buNone/>
            </a:pPr>
            <a:endParaRPr lang="de-AT" sz="1800"/>
          </a:p>
          <a:p>
            <a:pPr marL="0" indent="0">
              <a:buNone/>
            </a:pPr>
            <a:endParaRPr lang="de-AT" sz="1800"/>
          </a:p>
          <a:p>
            <a:pPr marL="0" indent="0">
              <a:buNone/>
            </a:pPr>
            <a:endParaRPr lang="de-AT" sz="1800"/>
          </a:p>
          <a:p>
            <a:pPr marL="0" indent="0">
              <a:buNone/>
            </a:pPr>
            <a:endParaRPr lang="de-AT" sz="1800"/>
          </a:p>
          <a:p>
            <a:pPr marL="0" indent="0">
              <a:buNone/>
            </a:pPr>
            <a:endParaRPr lang="de-AT" sz="1800"/>
          </a:p>
          <a:p>
            <a:endParaRPr lang="de-AT" sz="1800"/>
          </a:p>
          <a:p>
            <a:r>
              <a:rPr lang="de-AT" sz="1600"/>
              <a:t>Auf </a:t>
            </a:r>
            <a:r>
              <a:rPr lang="de-AT" sz="1600" err="1"/>
              <a:t>Raspberry</a:t>
            </a:r>
            <a:r>
              <a:rPr lang="de-AT" sz="1600"/>
              <a:t> Pi gesteckt</a:t>
            </a:r>
          </a:p>
          <a:p>
            <a:r>
              <a:rPr lang="de-AT" sz="1600"/>
              <a:t>Komponenten werden angesteckt</a:t>
            </a:r>
          </a:p>
          <a:p>
            <a:pPr lvl="1"/>
            <a:endParaRPr lang="de-AT"/>
          </a:p>
          <a:p>
            <a:pPr marL="0" indent="0">
              <a:buNone/>
            </a:pPr>
            <a:endParaRPr lang="de-AT"/>
          </a:p>
          <a:p>
            <a:endParaRPr lang="de-DE"/>
          </a:p>
          <a:p>
            <a:endParaRPr lang="de-AT"/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471B5A48-4717-4E1E-8CEA-D8AA1DBE9083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211324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Testaufbau</a:t>
            </a:r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440288" y="1185708"/>
            <a:ext cx="4252144" cy="31628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/>
              <a:t>Aufbau</a:t>
            </a:r>
            <a:endParaRPr lang="de-AT" sz="1800"/>
          </a:p>
          <a:p>
            <a:r>
              <a:rPr lang="de-AT" sz="1600"/>
              <a:t>Aufbau aus Aluminium Platten</a:t>
            </a:r>
          </a:p>
          <a:p>
            <a:r>
              <a:rPr lang="de-AT" sz="1600"/>
              <a:t>Zwei PT100 und ein Peltier-Element</a:t>
            </a:r>
          </a:p>
          <a:p>
            <a:r>
              <a:rPr lang="de-AT" sz="1600"/>
              <a:t>Touchscreen und </a:t>
            </a:r>
            <a:r>
              <a:rPr lang="de-AT" sz="1600" err="1"/>
              <a:t>Raspberry</a:t>
            </a:r>
            <a:r>
              <a:rPr lang="de-AT" sz="1600"/>
              <a:t> PI 3B</a:t>
            </a:r>
          </a:p>
          <a:p>
            <a:pPr marL="0" indent="0">
              <a:buNone/>
            </a:pPr>
            <a:endParaRPr lang="de-AT" sz="1800"/>
          </a:p>
          <a:p>
            <a:pPr marL="0" indent="0">
              <a:buNone/>
            </a:pPr>
            <a:r>
              <a:rPr lang="de-AT" sz="2000"/>
              <a:t>Nutzung</a:t>
            </a:r>
            <a:endParaRPr lang="de-AT" sz="1800"/>
          </a:p>
          <a:p>
            <a:r>
              <a:rPr lang="de-AT" sz="1600"/>
              <a:t>Überprüfung vom Systemkonzept</a:t>
            </a:r>
          </a:p>
          <a:p>
            <a:r>
              <a:rPr lang="de-AT" sz="1600"/>
              <a:t>Test der Systemkomponenten</a:t>
            </a:r>
          </a:p>
          <a:p>
            <a:r>
              <a:rPr lang="de-AT" sz="1600"/>
              <a:t>Erstellen/Testen der Mess-Software</a:t>
            </a:r>
          </a:p>
          <a:p>
            <a:endParaRPr lang="de-AT" sz="1800"/>
          </a:p>
          <a:p>
            <a:pPr lvl="1"/>
            <a:endParaRPr lang="de-AT"/>
          </a:p>
          <a:p>
            <a:endParaRPr lang="de-DE"/>
          </a:p>
          <a:p>
            <a:endParaRPr lang="de-A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1E9AD5-5CA2-724F-A1FE-5E198E1E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25" y="1413097"/>
            <a:ext cx="3687261" cy="27083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FBD00BC6-D343-4094-BDEE-1DF601063F2F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1352398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Mess-Software</a:t>
            </a:r>
            <a:endParaRPr lang="de-AT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B8B5490B-0294-EB43-9212-135836687DA8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036326" y="1247699"/>
            <a:ext cx="1725674" cy="1069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9EFB5983-49D9-954B-B72A-649E8E219E04}"/>
              </a:ext>
            </a:extLst>
          </p:cNvPr>
          <p:cNvSpPr txBox="1">
            <a:spLocks/>
          </p:cNvSpPr>
          <p:nvPr/>
        </p:nvSpPr>
        <p:spPr>
          <a:xfrm>
            <a:off x="4762000" y="1012596"/>
            <a:ext cx="2800327" cy="470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/>
              <a:t>Alle Module werden importiert</a:t>
            </a:r>
          </a:p>
          <a:p>
            <a:pPr marL="0" indent="0">
              <a:buFontTx/>
              <a:buNone/>
            </a:pPr>
            <a:endParaRPr lang="de-DE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8110373-67C0-AD4B-BE54-E1D4D424756A}"/>
              </a:ext>
            </a:extLst>
          </p:cNvPr>
          <p:cNvCxnSpPr>
            <a:cxnSpLocks/>
          </p:cNvCxnSpPr>
          <p:nvPr/>
        </p:nvCxnSpPr>
        <p:spPr>
          <a:xfrm flipV="1">
            <a:off x="3036326" y="1814125"/>
            <a:ext cx="1789922" cy="7576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1FBC5E75-AE37-8244-9E45-4BC202F330E3}"/>
              </a:ext>
            </a:extLst>
          </p:cNvPr>
          <p:cNvSpPr txBox="1">
            <a:spLocks/>
          </p:cNvSpPr>
          <p:nvPr/>
        </p:nvSpPr>
        <p:spPr>
          <a:xfrm>
            <a:off x="4762000" y="1404004"/>
            <a:ext cx="3989836" cy="1186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/>
              <a:t>SPI Schnittstelle und PWM Ausgang festgelegt</a:t>
            </a:r>
          </a:p>
          <a:p>
            <a:r>
              <a:rPr lang="de-AT" sz="1400"/>
              <a:t>Werte von PID Regler initialisiert</a:t>
            </a:r>
          </a:p>
          <a:p>
            <a:r>
              <a:rPr lang="de-AT" sz="1400"/>
              <a:t>Startwerte gesetzt</a:t>
            </a:r>
          </a:p>
          <a:p>
            <a:endParaRPr lang="de-AT" sz="1400"/>
          </a:p>
          <a:p>
            <a:pPr marL="0" indent="0">
              <a:buFontTx/>
              <a:buNone/>
            </a:pPr>
            <a:endParaRPr lang="de-DE" sz="1400"/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3355FE59-E2EB-D04C-AFEB-0BC1A3045440}"/>
              </a:ext>
            </a:extLst>
          </p:cNvPr>
          <p:cNvCxnSpPr>
            <a:cxnSpLocks/>
          </p:cNvCxnSpPr>
          <p:nvPr/>
        </p:nvCxnSpPr>
        <p:spPr>
          <a:xfrm flipV="1">
            <a:off x="3010829" y="2527388"/>
            <a:ext cx="1815419" cy="296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A547587B-11EF-494A-9FD6-C3C1D4940E53}"/>
              </a:ext>
            </a:extLst>
          </p:cNvPr>
          <p:cNvSpPr txBox="1">
            <a:spLocks/>
          </p:cNvSpPr>
          <p:nvPr/>
        </p:nvSpPr>
        <p:spPr>
          <a:xfrm>
            <a:off x="4761689" y="2377759"/>
            <a:ext cx="3574332" cy="571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/>
              <a:t>Messung und Regelung der Temperatur </a:t>
            </a:r>
          </a:p>
          <a:p>
            <a:pPr marL="0" indent="0">
              <a:buFontTx/>
              <a:buNone/>
            </a:pPr>
            <a:endParaRPr lang="de-DE" sz="1400"/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154E357F-2EF7-4649-9E89-277D64434E7B}"/>
              </a:ext>
            </a:extLst>
          </p:cNvPr>
          <p:cNvCxnSpPr>
            <a:cxnSpLocks/>
          </p:cNvCxnSpPr>
          <p:nvPr/>
        </p:nvCxnSpPr>
        <p:spPr>
          <a:xfrm flipV="1">
            <a:off x="3010829" y="2965800"/>
            <a:ext cx="1815419" cy="145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64368DD3-DF92-C74E-9CA9-875F97E53A7C}"/>
              </a:ext>
            </a:extLst>
          </p:cNvPr>
          <p:cNvCxnSpPr>
            <a:cxnSpLocks/>
          </p:cNvCxnSpPr>
          <p:nvPr/>
        </p:nvCxnSpPr>
        <p:spPr>
          <a:xfrm>
            <a:off x="3039393" y="3602671"/>
            <a:ext cx="1786855" cy="787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87E9F4DD-4A3D-0541-B168-9288EE8A0996}"/>
              </a:ext>
            </a:extLst>
          </p:cNvPr>
          <p:cNvCxnSpPr>
            <a:cxnSpLocks/>
          </p:cNvCxnSpPr>
          <p:nvPr/>
        </p:nvCxnSpPr>
        <p:spPr>
          <a:xfrm>
            <a:off x="3050608" y="3383911"/>
            <a:ext cx="1775640" cy="1779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0AA0E391-E581-B14C-B735-6DC2D90B4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79" y="1656631"/>
            <a:ext cx="2318714" cy="2076234"/>
          </a:xfrm>
          <a:prstGeom prst="rect">
            <a:avLst/>
          </a:prstGeom>
        </p:spPr>
      </p:pic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942685CB-0F28-8740-9F30-E92276DD10C4}"/>
              </a:ext>
            </a:extLst>
          </p:cNvPr>
          <p:cNvSpPr txBox="1">
            <a:spLocks/>
          </p:cNvSpPr>
          <p:nvPr/>
        </p:nvSpPr>
        <p:spPr>
          <a:xfrm>
            <a:off x="4762000" y="2823739"/>
            <a:ext cx="3924802" cy="57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/>
              <a:t>Berechnungsvorgang vom K-Wert</a:t>
            </a:r>
          </a:p>
          <a:p>
            <a:pPr marL="0" indent="0">
              <a:buNone/>
            </a:pPr>
            <a:endParaRPr lang="de-AT" sz="1400"/>
          </a:p>
          <a:p>
            <a:pPr marL="0" indent="0">
              <a:buFontTx/>
              <a:buNone/>
            </a:pPr>
            <a:endParaRPr lang="de-DE" sz="1400"/>
          </a:p>
        </p:txBody>
      </p:sp>
      <p:sp>
        <p:nvSpPr>
          <p:cNvPr id="52" name="Textplatzhalter 6">
            <a:extLst>
              <a:ext uri="{FF2B5EF4-FFF2-40B4-BE49-F238E27FC236}">
                <a16:creationId xmlns:a16="http://schemas.microsoft.com/office/drawing/2014/main" id="{E7768C89-7AF3-8C46-B161-19DFB74C23CE}"/>
              </a:ext>
            </a:extLst>
          </p:cNvPr>
          <p:cNvSpPr txBox="1">
            <a:spLocks/>
          </p:cNvSpPr>
          <p:nvPr/>
        </p:nvSpPr>
        <p:spPr>
          <a:xfrm>
            <a:off x="4762000" y="3152468"/>
            <a:ext cx="3924802" cy="963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/>
              <a:t>Funktion der Button Starten und </a:t>
            </a:r>
            <a:r>
              <a:rPr lang="de-AT" sz="1400" err="1"/>
              <a:t>Reset</a:t>
            </a:r>
            <a:endParaRPr lang="de-AT" sz="1400"/>
          </a:p>
          <a:p>
            <a:r>
              <a:rPr lang="de-AT" sz="1400"/>
              <a:t>Messablauf und Berechnung wird gestartet</a:t>
            </a:r>
          </a:p>
          <a:p>
            <a:r>
              <a:rPr lang="de-AT" sz="1400"/>
              <a:t>Daten werden dargestellt auf GUI</a:t>
            </a:r>
          </a:p>
          <a:p>
            <a:pPr marL="0" indent="0">
              <a:buNone/>
            </a:pPr>
            <a:endParaRPr lang="de-AT" sz="1400"/>
          </a:p>
          <a:p>
            <a:pPr marL="0" indent="0">
              <a:buNone/>
            </a:pPr>
            <a:endParaRPr lang="de-AT" sz="1400"/>
          </a:p>
          <a:p>
            <a:pPr marL="0" indent="0">
              <a:buNone/>
            </a:pPr>
            <a:endParaRPr lang="de-AT" sz="1400"/>
          </a:p>
          <a:p>
            <a:pPr marL="0" indent="0">
              <a:buFontTx/>
              <a:buNone/>
            </a:pPr>
            <a:endParaRPr lang="de-DE" sz="1400"/>
          </a:p>
        </p:txBody>
      </p:sp>
      <p:sp>
        <p:nvSpPr>
          <p:cNvPr id="53" name="Textplatzhalter 6">
            <a:extLst>
              <a:ext uri="{FF2B5EF4-FFF2-40B4-BE49-F238E27FC236}">
                <a16:creationId xmlns:a16="http://schemas.microsoft.com/office/drawing/2014/main" id="{58BC759A-C55F-674E-AF33-BF6C8CB6A87B}"/>
              </a:ext>
            </a:extLst>
          </p:cNvPr>
          <p:cNvSpPr txBox="1">
            <a:spLocks/>
          </p:cNvSpPr>
          <p:nvPr/>
        </p:nvSpPr>
        <p:spPr>
          <a:xfrm>
            <a:off x="4762000" y="4118740"/>
            <a:ext cx="3924802" cy="963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/>
              <a:t>Erstellung aller GUI Elemente</a:t>
            </a:r>
          </a:p>
          <a:p>
            <a:r>
              <a:rPr lang="de-AT" sz="1400"/>
              <a:t>Button, Textfelder und Diagramm</a:t>
            </a:r>
          </a:p>
          <a:p>
            <a:pPr marL="0" indent="0">
              <a:buNone/>
            </a:pPr>
            <a:endParaRPr lang="de-AT" sz="1400"/>
          </a:p>
          <a:p>
            <a:pPr marL="0" indent="0">
              <a:buFontTx/>
              <a:buNone/>
            </a:pPr>
            <a:endParaRPr lang="de-DE" sz="1400"/>
          </a:p>
        </p:txBody>
      </p:sp>
      <p:sp>
        <p:nvSpPr>
          <p:cNvPr id="19" name="Fußzeilenplatzhalter 1">
            <a:extLst>
              <a:ext uri="{FF2B5EF4-FFF2-40B4-BE49-F238E27FC236}">
                <a16:creationId xmlns:a16="http://schemas.microsoft.com/office/drawing/2014/main" id="{5792D30B-197A-486A-89BE-33C9FABDDE80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101615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/>
              <a:t>Konzept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360000" y="916376"/>
            <a:ext cx="3695013" cy="3800072"/>
          </a:xfrm>
        </p:spPr>
        <p:txBody>
          <a:bodyPr>
            <a:normAutofit lnSpcReduction="10000"/>
          </a:bodyPr>
          <a:lstStyle/>
          <a:p>
            <a:r>
              <a:rPr lang="de-AT"/>
              <a:t>Prüfkammer</a:t>
            </a:r>
          </a:p>
          <a:p>
            <a:pPr lvl="1"/>
            <a:r>
              <a:rPr lang="de-AT"/>
              <a:t>Abgedichtet</a:t>
            </a:r>
          </a:p>
          <a:p>
            <a:pPr lvl="1"/>
            <a:r>
              <a:rPr lang="de-AT"/>
              <a:t>Isoliert</a:t>
            </a:r>
          </a:p>
          <a:p>
            <a:r>
              <a:rPr lang="de-AT"/>
              <a:t>Wärmeeinbringung </a:t>
            </a:r>
          </a:p>
          <a:p>
            <a:pPr marL="0" indent="0">
              <a:buNone/>
            </a:pPr>
            <a:r>
              <a:rPr lang="de-AT">
                <a:sym typeface="Wingdings" panose="05000000000000000000" pitchFamily="2" charset="2"/>
              </a:rPr>
              <a:t>	 </a:t>
            </a:r>
            <a:r>
              <a:rPr lang="de-AT"/>
              <a:t>Peltier- Element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de-AT"/>
              <a:t>	</a:t>
            </a:r>
            <a:r>
              <a:rPr lang="de-AT">
                <a:solidFill>
                  <a:srgbClr val="000000"/>
                </a:solidFill>
                <a:latin typeface="Calibri"/>
              </a:rPr>
              <a:t>Temperaturmessung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e-AT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de-AT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PT100</a:t>
            </a:r>
            <a:r>
              <a:rPr kumimoji="0" lang="de-AT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r>
              <a:rPr lang="de-AT"/>
              <a:t>								</a:t>
            </a:r>
          </a:p>
          <a:p>
            <a:endParaRPr lang="de-AT"/>
          </a:p>
          <a:p>
            <a:endParaRPr lang="de-AT"/>
          </a:p>
          <a:p>
            <a:endParaRPr lang="de-DE"/>
          </a:p>
          <a:p>
            <a:endParaRPr lang="de-AT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0034D78-8BBE-4754-AB4D-83BE9F054423}"/>
              </a:ext>
            </a:extLst>
          </p:cNvPr>
          <p:cNvGrpSpPr/>
          <p:nvPr/>
        </p:nvGrpSpPr>
        <p:grpSpPr>
          <a:xfrm>
            <a:off x="3424264" y="725057"/>
            <a:ext cx="5327850" cy="4267371"/>
            <a:chOff x="3424264" y="725057"/>
            <a:chExt cx="5327850" cy="4267371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541DF23E-A464-4E64-98D8-4F4A8D682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24264" y="725057"/>
              <a:ext cx="5327850" cy="4267371"/>
            </a:xfrm>
            <a:prstGeom prst="rect">
              <a:avLst/>
            </a:prstGeom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7E4C7BAF-3A3C-476A-87E9-A458454D1C96}"/>
                </a:ext>
              </a:extLst>
            </p:cNvPr>
            <p:cNvSpPr/>
            <p:nvPr/>
          </p:nvSpPr>
          <p:spPr>
            <a:xfrm>
              <a:off x="4630243" y="2744280"/>
              <a:ext cx="76014" cy="751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B4C24792-488C-4A4F-8A04-03CEF9164335}"/>
                </a:ext>
              </a:extLst>
            </p:cNvPr>
            <p:cNvSpPr/>
            <p:nvPr/>
          </p:nvSpPr>
          <p:spPr>
            <a:xfrm>
              <a:off x="6121586" y="3098972"/>
              <a:ext cx="76014" cy="751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7C0D446-399D-429E-84E8-6B36C07F66B9}"/>
                </a:ext>
              </a:extLst>
            </p:cNvPr>
            <p:cNvSpPr/>
            <p:nvPr/>
          </p:nvSpPr>
          <p:spPr>
            <a:xfrm>
              <a:off x="4630243" y="3118489"/>
              <a:ext cx="76014" cy="751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AE6C63C-99A1-42CB-99E5-E3F26841908D}"/>
                </a:ext>
              </a:extLst>
            </p:cNvPr>
            <p:cNvSpPr/>
            <p:nvPr/>
          </p:nvSpPr>
          <p:spPr>
            <a:xfrm>
              <a:off x="6118864" y="2726603"/>
              <a:ext cx="76014" cy="751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EAAC336F-D57F-4653-8D15-BCA797113663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2733757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E3EB0D7-FDA4-423F-97AC-710F217C96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5510" y="494905"/>
            <a:ext cx="5348490" cy="2173657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/>
              <a:t>Konstruktion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360000" y="916376"/>
            <a:ext cx="3696950" cy="3800072"/>
          </a:xfrm>
        </p:spPr>
        <p:txBody>
          <a:bodyPr>
            <a:normAutofit/>
          </a:bodyPr>
          <a:lstStyle/>
          <a:p>
            <a:r>
              <a:rPr lang="de-AT" dirty="0"/>
              <a:t>Zweck</a:t>
            </a:r>
          </a:p>
          <a:p>
            <a:pPr lvl="1"/>
            <a:r>
              <a:rPr lang="de-AT" dirty="0"/>
              <a:t>Einhausung</a:t>
            </a:r>
          </a:p>
          <a:p>
            <a:pPr lvl="1"/>
            <a:r>
              <a:rPr lang="de-AT" dirty="0"/>
              <a:t>Aufnahme aller Komponenten</a:t>
            </a:r>
          </a:p>
          <a:p>
            <a:pPr lvl="1"/>
            <a:r>
              <a:rPr lang="de-AT" dirty="0"/>
              <a:t>Erschaffung einer „Einheit“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Herausforderung</a:t>
            </a:r>
          </a:p>
          <a:p>
            <a:pPr lvl="1" indent="-342900">
              <a:defRPr/>
            </a:pPr>
            <a:r>
              <a:rPr kumimoji="0" lang="de-A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„Fertigungsgerecht“</a:t>
            </a:r>
          </a:p>
          <a:p>
            <a:pPr marL="400050" lvl="1" indent="0">
              <a:buNone/>
              <a:defRPr/>
            </a:pPr>
            <a:endParaRPr kumimoji="0" lang="de-AT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lvl="1" indent="0">
              <a:buNone/>
            </a:pPr>
            <a:endParaRPr lang="de-AT" dirty="0"/>
          </a:p>
          <a:p>
            <a:pPr lvl="1"/>
            <a:endParaRPr lang="de-AT" dirty="0"/>
          </a:p>
          <a:p>
            <a:pPr marL="457200" lvl="1" indent="0">
              <a:buNone/>
            </a:pPr>
            <a:endParaRPr lang="de-AT" dirty="0"/>
          </a:p>
          <a:p>
            <a:endParaRPr lang="de-DE" dirty="0"/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D00D7F-8B13-4414-85AE-F4B9C86E4B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3644" y="2668564"/>
            <a:ext cx="4966349" cy="2173657"/>
          </a:xfrm>
          <a:prstGeom prst="rect">
            <a:avLst/>
          </a:prstGeom>
        </p:spPr>
      </p:pic>
      <p:sp>
        <p:nvSpPr>
          <p:cNvPr id="10" name="Fußzeilenplatzhalter 1">
            <a:extLst>
              <a:ext uri="{FF2B5EF4-FFF2-40B4-BE49-F238E27FC236}">
                <a16:creationId xmlns:a16="http://schemas.microsoft.com/office/drawing/2014/main" id="{8EB40CA1-A6CB-451A-8E80-E99991C1F3F2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1903661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/>
              <a:t>Fertigung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360000" y="903762"/>
            <a:ext cx="4371657" cy="3800072"/>
          </a:xfrm>
        </p:spPr>
        <p:txBody>
          <a:bodyPr>
            <a:normAutofit/>
          </a:bodyPr>
          <a:lstStyle/>
          <a:p>
            <a:r>
              <a:rPr lang="de-AT"/>
              <a:t>3D – PLA – Druck </a:t>
            </a:r>
          </a:p>
          <a:p>
            <a:r>
              <a:rPr lang="de-AT"/>
              <a:t>Herausforderung</a:t>
            </a:r>
          </a:p>
          <a:p>
            <a:pPr lvl="1"/>
            <a:r>
              <a:rPr lang="de-AT"/>
              <a:t>Begrenzter Druckbereich</a:t>
            </a:r>
          </a:p>
          <a:p>
            <a:pPr marL="457200" lvl="1" indent="0">
              <a:buNone/>
            </a:pPr>
            <a:r>
              <a:rPr lang="de-AT">
                <a:sym typeface="Wingdings" panose="05000000000000000000" pitchFamily="2" charset="2"/>
              </a:rPr>
              <a:t> 210 x 210 x 280 mm</a:t>
            </a:r>
            <a:endParaRPr lang="de-AT"/>
          </a:p>
          <a:p>
            <a:pPr lvl="1"/>
            <a:r>
              <a:rPr lang="de-AT"/>
              <a:t>Teils schwierige Strukturen</a:t>
            </a:r>
          </a:p>
          <a:p>
            <a:pPr lvl="1"/>
            <a:r>
              <a:rPr lang="de-AT"/>
              <a:t>Dichtflächen</a:t>
            </a:r>
          </a:p>
          <a:p>
            <a:pPr lvl="1"/>
            <a:r>
              <a:rPr lang="de-AT"/>
              <a:t>Druckzeit ca. 36 h</a:t>
            </a:r>
          </a:p>
          <a:p>
            <a:pPr lvl="1"/>
            <a:endParaRPr lang="de-AT"/>
          </a:p>
          <a:p>
            <a:endParaRPr lang="de-DE"/>
          </a:p>
          <a:p>
            <a:endParaRPr lang="de-AT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2BBFC7A-EB6A-4ED7-B0CA-1D935C1E6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55" b="96006" l="4737" r="94737">
                        <a14:foregroundMark x1="7763" y1="42013" x2="10000" y2="56709"/>
                        <a14:foregroundMark x1="10000" y1="57348" x2="14211" y2="37380"/>
                        <a14:foregroundMark x1="6842" y1="37700" x2="5132" y2="36741"/>
                        <a14:foregroundMark x1="4737" y1="37220" x2="5263" y2="41054"/>
                        <a14:foregroundMark x1="8289" y1="43131" x2="13421" y2="53514"/>
                        <a14:foregroundMark x1="15395" y1="53994" x2="48684" y2="43450"/>
                        <a14:foregroundMark x1="48816" y1="43450" x2="42632" y2="59744"/>
                        <a14:foregroundMark x1="42632" y1="59744" x2="57632" y2="39457"/>
                        <a14:foregroundMark x1="59737" y1="36581" x2="69868" y2="30351"/>
                        <a14:foregroundMark x1="73026" y1="26198" x2="67105" y2="12939"/>
                        <a14:foregroundMark x1="67105" y1="12939" x2="62105" y2="8946"/>
                        <a14:foregroundMark x1="60132" y1="7668" x2="57763" y2="4633"/>
                        <a14:foregroundMark x1="58553" y1="3674" x2="62632" y2="5591"/>
                        <a14:foregroundMark x1="70395" y1="11981" x2="91316" y2="19010"/>
                        <a14:foregroundMark x1="92237" y1="19968" x2="94737" y2="26518"/>
                        <a14:foregroundMark x1="62632" y1="66134" x2="55921" y2="71565"/>
                        <a14:foregroundMark x1="55921" y1="71565" x2="46447" y2="85304"/>
                        <a14:foregroundMark x1="46447" y1="85304" x2="44605" y2="92013"/>
                        <a14:foregroundMark x1="44079" y1="94249" x2="46184" y2="96006"/>
                        <a14:foregroundMark x1="43289" y1="72204" x2="26053" y2="64217"/>
                        <a14:foregroundMark x1="26053" y1="64217" x2="22632" y2="61182"/>
                        <a14:foregroundMark x1="23289" y1="60064" x2="48553" y2="37380"/>
                        <a14:foregroundMark x1="48553" y1="37380" x2="48553" y2="37380"/>
                        <a14:foregroundMark x1="52368" y1="34026" x2="65789" y2="29393"/>
                        <a14:foregroundMark x1="65789" y1="29393" x2="70000" y2="29712"/>
                        <a14:foregroundMark x1="72500" y1="29233" x2="77895" y2="35783"/>
                        <a14:foregroundMark x1="68421" y1="43610" x2="49342" y2="57029"/>
                        <a14:foregroundMark x1="49342" y1="57029" x2="61842" y2="418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34907">
            <a:off x="4543352" y="1253876"/>
            <a:ext cx="4058748" cy="3343126"/>
          </a:xfrm>
          <a:prstGeom prst="rect">
            <a:avLst/>
          </a:prstGeom>
        </p:spPr>
      </p:pic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CD59E78B-FBFA-4C3F-AFC3-A4254E74592B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743356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/>
              <a:t>Aufbau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Physisches System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Herausforderung</a:t>
            </a:r>
          </a:p>
          <a:p>
            <a:pPr lvl="1" indent="-342900">
              <a:defRPr/>
            </a:pPr>
            <a:r>
              <a:rPr kumimoji="0" lang="de-A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Fertigung / Komplementierung</a:t>
            </a:r>
          </a:p>
          <a:p>
            <a:pPr lvl="1" indent="-342900">
              <a:defRPr/>
            </a:pPr>
            <a:r>
              <a:rPr lang="de-AT" dirty="0">
                <a:solidFill>
                  <a:srgbClr val="000000"/>
                </a:solidFill>
                <a:latin typeface="Calibri"/>
              </a:rPr>
              <a:t>Isolierung / Dichtflächen</a:t>
            </a:r>
            <a:endParaRPr lang="de-AT" dirty="0"/>
          </a:p>
          <a:p>
            <a:endParaRPr lang="de-DE" dirty="0"/>
          </a:p>
          <a:p>
            <a:endParaRPr lang="de-AT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C957949-CB0B-4E35-A2D6-3F7DF5C3C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88" b="83995" l="8309" r="95635">
                        <a14:foregroundMark x1="82837" y1="69279" x2="69271" y2="75827"/>
                        <a14:foregroundMark x1="69271" y1="75827" x2="48934" y2="72817"/>
                        <a14:foregroundMark x1="48934" y1="72817" x2="19916" y2="75728"/>
                        <a14:foregroundMark x1="19916" y1="75728" x2="12475" y2="50165"/>
                        <a14:foregroundMark x1="12475" y1="50165" x2="26463" y2="38095"/>
                        <a14:foregroundMark x1="26463" y1="38095" x2="71825" y2="38657"/>
                        <a14:foregroundMark x1="71825" y1="38657" x2="85541" y2="52348"/>
                        <a14:foregroundMark x1="85541" y1="52348" x2="89335" y2="73942"/>
                        <a14:foregroundMark x1="91617" y1="80026" x2="25521" y2="79101"/>
                        <a14:foregroundMark x1="19221" y1="78869" x2="10268" y2="66931"/>
                        <a14:foregroundMark x1="8333" y1="81878" x2="82837" y2="83995"/>
                        <a14:foregroundMark x1="94420" y1="81415" x2="95635" y2="71131"/>
                      </a14:backgroundRemoval>
                    </a14:imgEffect>
                  </a14:imgLayer>
                </a14:imgProps>
              </a:ext>
            </a:extLst>
          </a:blip>
          <a:srcRect l="1322" t="28784" b="10075"/>
          <a:stretch/>
        </p:blipFill>
        <p:spPr>
          <a:xfrm rot="10800000">
            <a:off x="4992049" y="2715455"/>
            <a:ext cx="3574408" cy="166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ußzeilenplatzhalter 1">
            <a:extLst>
              <a:ext uri="{FF2B5EF4-FFF2-40B4-BE49-F238E27FC236}">
                <a16:creationId xmlns:a16="http://schemas.microsoft.com/office/drawing/2014/main" id="{C682CB19-3C49-43B7-8B63-DA840FB1BDEB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E1F7B3-3AF3-4C18-B7B5-7B7D02EE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6" b="95752" l="1339" r="96704">
                        <a14:foregroundMark x1="23172" y1="20261" x2="13903" y2="38725"/>
                        <a14:foregroundMark x1="13903" y1="38725" x2="12564" y2="44444"/>
                        <a14:foregroundMark x1="12358" y1="44771" x2="38620" y2="20752"/>
                        <a14:foregroundMark x1="38620" y1="20752" x2="71061" y2="22712"/>
                        <a14:foregroundMark x1="71061" y1="22712" x2="72606" y2="21895"/>
                        <a14:foregroundMark x1="75695" y1="18137" x2="85376" y2="6046"/>
                        <a14:foregroundMark x1="85376" y1="6046" x2="88671" y2="28758"/>
                        <a14:foregroundMark x1="88671" y1="28922" x2="86406" y2="50654"/>
                        <a14:foregroundMark x1="84964" y1="53105" x2="72091" y2="61928"/>
                        <a14:foregroundMark x1="71679" y1="62092" x2="52832" y2="72059"/>
                        <a14:foregroundMark x1="50051" y1="73366" x2="38929" y2="79575"/>
                        <a14:foregroundMark x1="33265" y1="81699" x2="26056" y2="86275"/>
                        <a14:foregroundMark x1="20597" y1="88725" x2="14624" y2="66340"/>
                        <a14:foregroundMark x1="14521" y1="64216" x2="12358" y2="45752"/>
                        <a14:foregroundMark x1="11946" y1="41013" x2="10711" y2="28268"/>
                        <a14:foregroundMark x1="9784" y1="20752" x2="40062" y2="12908"/>
                        <a14:foregroundMark x1="40062" y1="12908" x2="40886" y2="12908"/>
                        <a14:foregroundMark x1="48919" y1="12582" x2="68074" y2="11438"/>
                        <a14:foregroundMark x1="68074" y1="11438" x2="69001" y2="11438"/>
                        <a14:foregroundMark x1="71988" y1="11275" x2="85788" y2="9967"/>
                        <a14:foregroundMark x1="82080" y1="8824" x2="92997" y2="27614"/>
                        <a14:foregroundMark x1="92997" y1="27614" x2="90628" y2="54902"/>
                        <a14:foregroundMark x1="90628" y1="54902" x2="21524" y2="82026"/>
                        <a14:foregroundMark x1="21524" y1="82026" x2="8239" y2="69608"/>
                        <a14:foregroundMark x1="8239" y1="69608" x2="5767" y2="60294"/>
                        <a14:foregroundMark x1="9269" y1="19608" x2="7209" y2="71569"/>
                        <a14:foregroundMark x1="7209" y1="71569" x2="7209" y2="71569"/>
                        <a14:foregroundMark x1="7003" y1="64542" x2="5355" y2="23203"/>
                        <a14:foregroundMark x1="4943" y1="19935" x2="5252" y2="24183"/>
                        <a14:foregroundMark x1="1442" y1="13072" x2="1854" y2="16503"/>
                        <a14:foregroundMark x1="5046" y1="60948" x2="2369" y2="72549"/>
                        <a14:foregroundMark x1="6179" y1="70752" x2="9990" y2="81699"/>
                        <a14:foregroundMark x1="9578" y1="70425" x2="15036" y2="89216"/>
                        <a14:foregroundMark x1="14624" y1="84150" x2="20082" y2="90359"/>
                        <a14:foregroundMark x1="20185" y1="90196" x2="15860" y2="96078"/>
                        <a14:foregroundMark x1="3502" y1="72712" x2="1339" y2="73529"/>
                        <a14:foregroundMark x1="92585" y1="14379" x2="92997" y2="20915"/>
                        <a14:foregroundMark x1="96395" y1="9967" x2="96704" y2="14869"/>
                        <a14:backgroundMark x1="9784" y1="1797" x2="14006" y2="3595"/>
                        <a14:backgroundMark x1="17714" y1="5882" x2="12358" y2="2124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3249">
            <a:off x="970890" y="2740950"/>
            <a:ext cx="3385691" cy="2133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635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Produktpräsentation</a:t>
            </a: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622868E3-78A9-415F-91A3-51BAF1F3F90C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K-Wert Messsystem 22.12.2021</a:t>
            </a:r>
            <a:r>
              <a:rPr lang="de-DE" b="0" dirty="0"/>
              <a:t>– Andreas Schmidt, Stefan Steirer und Wolfgang Weingraber </a:t>
            </a:r>
          </a:p>
        </p:txBody>
      </p:sp>
      <p:pic>
        <p:nvPicPr>
          <p:cNvPr id="2" name="K_Wert Messung_schlechte Qu" descr="K_Wert Messung_schlechte Qu">
            <a:hlinkClick r:id="" action="ppaction://media"/>
            <a:extLst>
              <a:ext uri="{FF2B5EF4-FFF2-40B4-BE49-F238E27FC236}">
                <a16:creationId xmlns:a16="http://schemas.microsoft.com/office/drawing/2014/main" id="{91E1F676-771C-EA48-984C-8ACEC2A8C7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69" y="843558"/>
            <a:ext cx="6817262" cy="383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3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/>
              <a:t>Ergebnisse / Validierung</a:t>
            </a:r>
          </a:p>
        </p:txBody>
      </p:sp>
      <p:graphicFrame>
        <p:nvGraphicFramePr>
          <p:cNvPr id="11" name="Tabelle 3">
            <a:extLst>
              <a:ext uri="{FF2B5EF4-FFF2-40B4-BE49-F238E27FC236}">
                <a16:creationId xmlns:a16="http://schemas.microsoft.com/office/drawing/2014/main" id="{AE133F24-E31A-4535-92D9-E2A1BB680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143614"/>
              </p:ext>
            </p:extLst>
          </p:nvPr>
        </p:nvGraphicFramePr>
        <p:xfrm>
          <a:off x="444842" y="1244196"/>
          <a:ext cx="7780045" cy="29152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97891">
                  <a:extLst>
                    <a:ext uri="{9D8B030D-6E8A-4147-A177-3AD203B41FA5}">
                      <a16:colId xmlns:a16="http://schemas.microsoft.com/office/drawing/2014/main" val="3821519642"/>
                    </a:ext>
                  </a:extLst>
                </a:gridCol>
                <a:gridCol w="2563878">
                  <a:extLst>
                    <a:ext uri="{9D8B030D-6E8A-4147-A177-3AD203B41FA5}">
                      <a16:colId xmlns:a16="http://schemas.microsoft.com/office/drawing/2014/main" val="1448031640"/>
                    </a:ext>
                  </a:extLst>
                </a:gridCol>
                <a:gridCol w="2218276">
                  <a:extLst>
                    <a:ext uri="{9D8B030D-6E8A-4147-A177-3AD203B41FA5}">
                      <a16:colId xmlns:a16="http://schemas.microsoft.com/office/drawing/2014/main" val="2095832703"/>
                    </a:ext>
                  </a:extLst>
                </a:gridCol>
              </a:tblGrid>
              <a:tr h="416470">
                <a:tc>
                  <a:txBody>
                    <a:bodyPr/>
                    <a:lstStyle/>
                    <a:p>
                      <a:r>
                        <a:rPr lang="de-DE"/>
                        <a:t>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Testlauf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Testlauf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922398"/>
                  </a:ext>
                </a:extLst>
              </a:tr>
              <a:tr h="416470">
                <a:tc>
                  <a:txBody>
                    <a:bodyPr/>
                    <a:lstStyle/>
                    <a:p>
                      <a:r>
                        <a:rPr lang="de-DE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AlMg3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Fichte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238657"/>
                  </a:ext>
                </a:extLst>
              </a:tr>
              <a:tr h="416470">
                <a:tc>
                  <a:txBody>
                    <a:bodyPr/>
                    <a:lstStyle/>
                    <a:p>
                      <a:r>
                        <a:rPr lang="de-DE"/>
                        <a:t>Dicke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586007"/>
                  </a:ext>
                </a:extLst>
              </a:tr>
              <a:tr h="416470">
                <a:tc>
                  <a:txBody>
                    <a:bodyPr/>
                    <a:lstStyle/>
                    <a:p>
                      <a:r>
                        <a:rPr lang="de-DE"/>
                        <a:t>Messdauer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70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70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102312"/>
                  </a:ext>
                </a:extLst>
              </a:tr>
              <a:tr h="416470">
                <a:tc>
                  <a:txBody>
                    <a:bodyPr/>
                    <a:lstStyle/>
                    <a:p>
                      <a:r>
                        <a:rPr lang="el-GR" sz="1800" b="0" kern="1200">
                          <a:solidFill>
                            <a:schemeClr val="dk1"/>
                          </a:solidFill>
                          <a:effectLst/>
                        </a:rPr>
                        <a:t>Δ</a:t>
                      </a:r>
                      <a:r>
                        <a:rPr lang="de-DE" sz="1800" b="0" kern="1200">
                          <a:solidFill>
                            <a:schemeClr val="dk1"/>
                          </a:solidFill>
                          <a:effectLst/>
                        </a:rPr>
                        <a:t>T</a:t>
                      </a: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26,2°C - 31,3°C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31,6°C - 33,6°C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050334"/>
                  </a:ext>
                </a:extLst>
              </a:tr>
              <a:tr h="416470">
                <a:tc>
                  <a:txBody>
                    <a:bodyPr/>
                    <a:lstStyle/>
                    <a:p>
                      <a:r>
                        <a:rPr lang="de-DE"/>
                        <a:t>k-Wert (gemessen)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0,0391 W/m²K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0,0175 W/m²K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070228"/>
                  </a:ext>
                </a:extLst>
              </a:tr>
              <a:tr h="416470">
                <a:tc>
                  <a:txBody>
                    <a:bodyPr/>
                    <a:lstStyle/>
                    <a:p>
                      <a:r>
                        <a:rPr lang="de-DE"/>
                        <a:t>k-Wert (theoretisch)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0,9999 W/m²K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0,9629 W/m²K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767389"/>
                  </a:ext>
                </a:extLst>
              </a:tr>
            </a:tbl>
          </a:graphicData>
        </a:graphic>
      </p:graphicFrame>
      <p:sp>
        <p:nvSpPr>
          <p:cNvPr id="10" name="Fußzeilenplatzhalter 1">
            <a:extLst>
              <a:ext uri="{FF2B5EF4-FFF2-40B4-BE49-F238E27FC236}">
                <a16:creationId xmlns:a16="http://schemas.microsoft.com/office/drawing/2014/main" id="{4CCD0D9C-8F6C-44E7-9A82-3DCBEE3ED5D6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4257558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Mögliche Ungenauigkeiten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de-AT" dirty="0"/>
              <a:t>50°C bei Messstart nur an PT100, nicht an Probe</a:t>
            </a:r>
          </a:p>
          <a:p>
            <a:r>
              <a:rPr lang="de-AT" dirty="0"/>
              <a:t>Wärmedurchgang an Innenwand der Messkammer</a:t>
            </a:r>
          </a:p>
          <a:p>
            <a:r>
              <a:rPr lang="de-AT" dirty="0"/>
              <a:t>Keine homogene Temperaturverteilung in Messkammer</a:t>
            </a:r>
          </a:p>
          <a:p>
            <a:r>
              <a:rPr lang="de-AT" dirty="0"/>
              <a:t>Abdichtung zwischen Probe und Kammer</a:t>
            </a:r>
          </a:p>
          <a:p>
            <a:r>
              <a:rPr lang="de-AT" dirty="0"/>
              <a:t>Großer Einfluss von Wärmeübergang (</a:t>
            </a:r>
            <a:r>
              <a:rPr lang="de-AT" dirty="0" err="1"/>
              <a:t>alpha</a:t>
            </a:r>
            <a:r>
              <a:rPr lang="de-AT" dirty="0"/>
              <a:t>) in theoretischem k-Wert, genaue Werte unbekannt</a:t>
            </a:r>
          </a:p>
          <a:p>
            <a:r>
              <a:rPr lang="de-AT" dirty="0"/>
              <a:t>Messung nicht unter Laborbedingungen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DE" dirty="0"/>
          </a:p>
          <a:p>
            <a:endParaRPr lang="de-AT" dirty="0"/>
          </a:p>
        </p:txBody>
      </p:sp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C4C46780-57B6-47A5-A275-D11ADCC42B69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185880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Übersicht</a:t>
            </a:r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de-AT"/>
              <a:t>Projektbeschreibung</a:t>
            </a:r>
          </a:p>
          <a:p>
            <a:r>
              <a:rPr lang="de-AT"/>
              <a:t>Projektzeitplan</a:t>
            </a:r>
          </a:p>
          <a:p>
            <a:r>
              <a:rPr lang="de-AT"/>
              <a:t>Präsentation Einzelteile</a:t>
            </a:r>
          </a:p>
          <a:p>
            <a:r>
              <a:rPr lang="de-AT"/>
              <a:t>Produktpräsentation (Video)</a:t>
            </a:r>
          </a:p>
          <a:p>
            <a:r>
              <a:rPr lang="de-AT"/>
              <a:t>Ergebnisse</a:t>
            </a:r>
          </a:p>
          <a:p>
            <a:r>
              <a:rPr lang="de-AT" err="1"/>
              <a:t>Lessons</a:t>
            </a:r>
            <a:r>
              <a:rPr lang="de-AT"/>
              <a:t> </a:t>
            </a:r>
            <a:r>
              <a:rPr lang="de-AT" err="1"/>
              <a:t>Learned</a:t>
            </a:r>
            <a:endParaRPr lang="de-AT"/>
          </a:p>
          <a:p>
            <a:pPr lvl="1"/>
            <a:endParaRPr lang="de-AT"/>
          </a:p>
          <a:p>
            <a:endParaRPr lang="de-DE"/>
          </a:p>
          <a:p>
            <a:endParaRPr lang="de-AT"/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622868E3-78A9-415F-91A3-51BAF1F3F90C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391063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err="1"/>
              <a:t>Lessons</a:t>
            </a:r>
            <a:r>
              <a:rPr lang="de-AT"/>
              <a:t> </a:t>
            </a:r>
            <a:r>
              <a:rPr lang="de-AT" err="1"/>
              <a:t>Learned</a:t>
            </a:r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de-AT"/>
              <a:t>Frühzeitige Validierung der theor. Berechnung</a:t>
            </a:r>
          </a:p>
          <a:p>
            <a:r>
              <a:rPr lang="de-AT"/>
              <a:t>Abweichung Komponenten Testaufbau</a:t>
            </a:r>
          </a:p>
          <a:p>
            <a:r>
              <a:rPr lang="de-AT"/>
              <a:t>Definition/Abmessungen Testprobe</a:t>
            </a:r>
          </a:p>
          <a:p>
            <a:r>
              <a:rPr lang="de-AT"/>
              <a:t>Maximaltemperatur </a:t>
            </a:r>
            <a:r>
              <a:rPr lang="de-AT" err="1"/>
              <a:t>Peltierelement</a:t>
            </a:r>
            <a:r>
              <a:rPr lang="de-AT"/>
              <a:t> (Regelung)</a:t>
            </a:r>
          </a:p>
          <a:p>
            <a:r>
              <a:rPr lang="de-AT"/>
              <a:t>Homogene Temperaturverteilung in Kammer</a:t>
            </a:r>
          </a:p>
          <a:p>
            <a:r>
              <a:rPr lang="de-AT"/>
              <a:t>&gt; Probendicken wegen Wärmekonvektion</a:t>
            </a:r>
          </a:p>
          <a:p>
            <a:r>
              <a:rPr lang="de-AT"/>
              <a:t>Materialanforderungen</a:t>
            </a:r>
          </a:p>
          <a:p>
            <a:endParaRPr lang="de-AT"/>
          </a:p>
          <a:p>
            <a:endParaRPr lang="de-AT"/>
          </a:p>
          <a:p>
            <a:endParaRPr lang="de-DE"/>
          </a:p>
          <a:p>
            <a:endParaRPr lang="de-AT"/>
          </a:p>
        </p:txBody>
      </p:sp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091DEBFE-5480-4F23-A518-1B1A4B76402B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136184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17A2610-EEF8-5142-8C1B-0F3FB73A2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203598"/>
            <a:ext cx="5544616" cy="1527568"/>
          </a:xfrm>
        </p:spPr>
        <p:txBody>
          <a:bodyPr/>
          <a:lstStyle/>
          <a:p>
            <a:r>
              <a:rPr lang="de-DE"/>
              <a:t>Vielen Dank für ihre Aufmerksamkeit!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63F3AB7-61FE-8D4A-8CEE-C300F19D5F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00900" y="4878388"/>
            <a:ext cx="1943100" cy="265112"/>
          </a:xfrm>
        </p:spPr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E620AD86-FFC1-4ECD-BCA3-092429CE22A3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3240769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/>
              <a:t>Anhang: Messwerte Testlauf 1</a:t>
            </a:r>
          </a:p>
        </p:txBody>
      </p:sp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091DEBFE-5480-4F23-A518-1B1A4B76402B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D5CAD3-375E-4368-B896-FC9A47F4E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53" y="1047169"/>
            <a:ext cx="5964645" cy="36261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55B7B60-D2F6-4FEF-9653-8353193B1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67" y="1047169"/>
            <a:ext cx="1485080" cy="362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81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Projektbeschreibung</a:t>
            </a:r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de-AT"/>
              <a:t>k-Wert ermitteln</a:t>
            </a:r>
          </a:p>
          <a:p>
            <a:r>
              <a:rPr lang="de-AT"/>
              <a:t>Messvorrichtung</a:t>
            </a:r>
          </a:p>
          <a:p>
            <a:pPr lvl="1"/>
            <a:r>
              <a:rPr lang="de-AT"/>
              <a:t>austauschbare Proben</a:t>
            </a:r>
          </a:p>
          <a:p>
            <a:pPr lvl="1"/>
            <a:r>
              <a:rPr lang="de-AT"/>
              <a:t>GUI</a:t>
            </a:r>
          </a:p>
          <a:p>
            <a:r>
              <a:rPr lang="de-AT"/>
              <a:t>Ziele</a:t>
            </a:r>
          </a:p>
          <a:p>
            <a:pPr lvl="1"/>
            <a:r>
              <a:rPr lang="de-AT"/>
              <a:t>Physisches System</a:t>
            </a:r>
          </a:p>
          <a:p>
            <a:pPr lvl="1"/>
            <a:r>
              <a:rPr lang="de-AT"/>
              <a:t>Implementierung Messsoftware</a:t>
            </a:r>
          </a:p>
          <a:p>
            <a:pPr lvl="1"/>
            <a:r>
              <a:rPr lang="de-AT"/>
              <a:t>Visualisierung / Interaktion</a:t>
            </a:r>
          </a:p>
          <a:p>
            <a:pPr lvl="1"/>
            <a:endParaRPr lang="de-AT"/>
          </a:p>
          <a:p>
            <a:endParaRPr lang="de-AT"/>
          </a:p>
          <a:p>
            <a:pPr lvl="1"/>
            <a:endParaRPr lang="de-AT"/>
          </a:p>
          <a:p>
            <a:endParaRPr lang="de-DE"/>
          </a:p>
          <a:p>
            <a:endParaRPr lang="de-A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E596C2-D96A-4C1C-9528-0C86547D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89" y="1724958"/>
            <a:ext cx="2676291" cy="22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F1F31D38-56F2-48BF-9762-552204CA1440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3460253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Projektzeitplan</a:t>
            </a:r>
            <a:endParaRPr lang="de-AT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A18A2234-E4FD-4DA8-B9B8-CA042C6B382F}"/>
              </a:ext>
            </a:extLst>
          </p:cNvPr>
          <p:cNvCxnSpPr/>
          <p:nvPr/>
        </p:nvCxnSpPr>
        <p:spPr>
          <a:xfrm>
            <a:off x="834743" y="4190995"/>
            <a:ext cx="7884000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9B996AB-E237-49D8-97C8-33C1080C5BA7}"/>
              </a:ext>
            </a:extLst>
          </p:cNvPr>
          <p:cNvCxnSpPr>
            <a:cxnSpLocks/>
          </p:cNvCxnSpPr>
          <p:nvPr/>
        </p:nvCxnSpPr>
        <p:spPr>
          <a:xfrm flipV="1">
            <a:off x="1018313" y="1108356"/>
            <a:ext cx="0" cy="324000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E423302-955A-45D6-BAE4-04EDEE718258}"/>
              </a:ext>
            </a:extLst>
          </p:cNvPr>
          <p:cNvSpPr/>
          <p:nvPr/>
        </p:nvSpPr>
        <p:spPr>
          <a:xfrm>
            <a:off x="1188018" y="3238499"/>
            <a:ext cx="1188000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Berechnungs-konzept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CA4AEE0F-7929-46DA-B253-D9B44890074E}"/>
              </a:ext>
            </a:extLst>
          </p:cNvPr>
          <p:cNvSpPr/>
          <p:nvPr/>
        </p:nvSpPr>
        <p:spPr>
          <a:xfrm>
            <a:off x="1714505" y="2360467"/>
            <a:ext cx="1222663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System-konzept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5CBE1915-1A3F-4A4F-BD33-00B7BADF8F01}"/>
              </a:ext>
            </a:extLst>
          </p:cNvPr>
          <p:cNvSpPr/>
          <p:nvPr/>
        </p:nvSpPr>
        <p:spPr>
          <a:xfrm>
            <a:off x="1728361" y="1482435"/>
            <a:ext cx="828000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Aufbau-konzept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D4EB50C-DC9C-4273-8121-44086EA8F660}"/>
              </a:ext>
            </a:extLst>
          </p:cNvPr>
          <p:cNvSpPr/>
          <p:nvPr/>
        </p:nvSpPr>
        <p:spPr>
          <a:xfrm>
            <a:off x="3439388" y="2358550"/>
            <a:ext cx="1008000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Schaltplan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283319B-4BF6-4C75-8DF1-21070EBCC7C5}"/>
              </a:ext>
            </a:extLst>
          </p:cNvPr>
          <p:cNvSpPr/>
          <p:nvPr/>
        </p:nvSpPr>
        <p:spPr>
          <a:xfrm>
            <a:off x="4481944" y="2361827"/>
            <a:ext cx="1044000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Testaufbau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64BC23AB-D189-4876-AE48-1E0745988195}"/>
              </a:ext>
            </a:extLst>
          </p:cNvPr>
          <p:cNvSpPr/>
          <p:nvPr/>
        </p:nvSpPr>
        <p:spPr>
          <a:xfrm>
            <a:off x="5572994" y="2368427"/>
            <a:ext cx="1980000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Mess-Software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56580FF9-FA8F-4F9C-8758-029AB6821CA5}"/>
              </a:ext>
            </a:extLst>
          </p:cNvPr>
          <p:cNvSpPr/>
          <p:nvPr/>
        </p:nvSpPr>
        <p:spPr>
          <a:xfrm>
            <a:off x="2940065" y="1482435"/>
            <a:ext cx="1980000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Konstruktion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F5B5F186-BB14-40FF-9F9D-8BF37BC3FFDC}"/>
              </a:ext>
            </a:extLst>
          </p:cNvPr>
          <p:cNvSpPr/>
          <p:nvPr/>
        </p:nvSpPr>
        <p:spPr>
          <a:xfrm>
            <a:off x="5572446" y="1482435"/>
            <a:ext cx="1222663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Fertigung</a:t>
            </a: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76ED9AEC-488B-4441-8ECB-5C3CC61DBD47}"/>
              </a:ext>
            </a:extLst>
          </p:cNvPr>
          <p:cNvSpPr/>
          <p:nvPr/>
        </p:nvSpPr>
        <p:spPr>
          <a:xfrm>
            <a:off x="6823373" y="1482435"/>
            <a:ext cx="1222663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Aufbau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CEB26BBD-8C0A-479B-953A-127B4895BFD3}"/>
              </a:ext>
            </a:extLst>
          </p:cNvPr>
          <p:cNvSpPr/>
          <p:nvPr/>
        </p:nvSpPr>
        <p:spPr>
          <a:xfrm>
            <a:off x="2414159" y="3234665"/>
            <a:ext cx="972000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MATLAB Modell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A7C5055E-F94A-4D0E-BAC5-399AB4E884F0}"/>
              </a:ext>
            </a:extLst>
          </p:cNvPr>
          <p:cNvSpPr/>
          <p:nvPr/>
        </p:nvSpPr>
        <p:spPr>
          <a:xfrm>
            <a:off x="4253361" y="3234665"/>
            <a:ext cx="2160000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Visualisierungs-Software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69530999-EF85-4592-8717-6A2C8B403949}"/>
              </a:ext>
            </a:extLst>
          </p:cNvPr>
          <p:cNvSpPr/>
          <p:nvPr/>
        </p:nvSpPr>
        <p:spPr>
          <a:xfrm>
            <a:off x="7275378" y="3234665"/>
            <a:ext cx="1188000" cy="491816"/>
          </a:xfrm>
          <a:prstGeom prst="roundRect">
            <a:avLst/>
          </a:prstGeom>
          <a:solidFill>
            <a:srgbClr val="005187"/>
          </a:solidFill>
          <a:ln>
            <a:solidFill>
              <a:srgbClr val="0051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/>
              <a:t>Validierungs-messungen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E733CC8-564B-4692-AE74-AF1F9E96D1AD}"/>
              </a:ext>
            </a:extLst>
          </p:cNvPr>
          <p:cNvSpPr txBox="1"/>
          <p:nvPr/>
        </p:nvSpPr>
        <p:spPr>
          <a:xfrm>
            <a:off x="7911208" y="4399250"/>
            <a:ext cx="1093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/>
              <a:t>22.12.2021</a:t>
            </a:r>
            <a:endParaRPr lang="de-AT" sz="120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8E6FB70-F723-486F-8837-7A4507BBB9E4}"/>
              </a:ext>
            </a:extLst>
          </p:cNvPr>
          <p:cNvSpPr txBox="1"/>
          <p:nvPr/>
        </p:nvSpPr>
        <p:spPr>
          <a:xfrm>
            <a:off x="478404" y="4404908"/>
            <a:ext cx="1093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/>
              <a:t>17.09.2021</a:t>
            </a:r>
            <a:endParaRPr lang="de-AT" sz="120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C7F555B1-F8BA-4D99-8D7B-3763F7AA1FC6}"/>
              </a:ext>
            </a:extLst>
          </p:cNvPr>
          <p:cNvCxnSpPr/>
          <p:nvPr/>
        </p:nvCxnSpPr>
        <p:spPr>
          <a:xfrm flipV="1">
            <a:off x="8465268" y="4070276"/>
            <a:ext cx="0" cy="252000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Grafik 28">
            <a:extLst>
              <a:ext uri="{FF2B5EF4-FFF2-40B4-BE49-F238E27FC236}">
                <a16:creationId xmlns:a16="http://schemas.microsoft.com/office/drawing/2014/main" id="{F5E9AD4B-2628-4B3F-B854-249F14B83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52" y="3007688"/>
            <a:ext cx="457519" cy="81608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9211543-D5B0-4A52-B726-0915A7CCA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383308"/>
            <a:ext cx="454882" cy="74934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A272502F-4C2B-4263-9C75-C53BE23C8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188448"/>
            <a:ext cx="466885" cy="766603"/>
          </a:xfrm>
          <a:prstGeom prst="rect">
            <a:avLst/>
          </a:prstGeom>
        </p:spPr>
      </p:pic>
      <p:sp>
        <p:nvSpPr>
          <p:cNvPr id="28" name="Fußzeilenplatzhalter 1">
            <a:extLst>
              <a:ext uri="{FF2B5EF4-FFF2-40B4-BE49-F238E27FC236}">
                <a16:creationId xmlns:a16="http://schemas.microsoft.com/office/drawing/2014/main" id="{A960ACC3-E748-4C85-8BB2-4F5E9593FE79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3989534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Berechnungskonzept</a:t>
            </a:r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de-AT"/>
              <a:t>Berechnungsgrundlage</a:t>
            </a:r>
          </a:p>
          <a:p>
            <a:pPr lvl="1"/>
            <a:r>
              <a:rPr lang="de-AT"/>
              <a:t>Wärmedurchgang</a:t>
            </a:r>
          </a:p>
          <a:p>
            <a:pPr marL="457200" lvl="1" indent="0">
              <a:spcAft>
                <a:spcPts val="1800"/>
              </a:spcAft>
              <a:buNone/>
            </a:pPr>
            <a:endParaRPr lang="de-AT"/>
          </a:p>
          <a:p>
            <a:pPr lvl="1"/>
            <a:r>
              <a:rPr lang="de-AT"/>
              <a:t>Wärmeenergie</a:t>
            </a:r>
          </a:p>
          <a:p>
            <a:endParaRPr lang="de-AT"/>
          </a:p>
          <a:p>
            <a:endParaRPr lang="de-AT"/>
          </a:p>
          <a:p>
            <a:pPr marL="0" indent="0">
              <a:buNone/>
            </a:pPr>
            <a:endParaRPr lang="de-AT"/>
          </a:p>
          <a:p>
            <a:pPr lvl="1"/>
            <a:endParaRPr lang="de-AT"/>
          </a:p>
          <a:p>
            <a:endParaRPr lang="de-DE"/>
          </a:p>
          <a:p>
            <a:endParaRPr lang="de-A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0DB6E11F-F56C-4DCB-B529-AD1680C95F20}"/>
                  </a:ext>
                </a:extLst>
              </p:cNvPr>
              <p:cNvSpPr txBox="1"/>
              <p:nvPr/>
            </p:nvSpPr>
            <p:spPr>
              <a:xfrm>
                <a:off x="865496" y="2887089"/>
                <a:ext cx="3960000" cy="39190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𝑔𝑒𝑠</m:t>
                          </m:r>
                        </m:sub>
                      </m:sSub>
                      <m:r>
                        <a:rPr lang="de-AT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A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𝐿𝑢𝑓𝑡</m:t>
                          </m:r>
                        </m:sub>
                      </m:sSub>
                      <m:r>
                        <a:rPr lang="de-AT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A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𝐾𝑎𝑚𝑚𝑒𝑟</m:t>
                          </m:r>
                        </m:sub>
                      </m:sSub>
                      <m:r>
                        <a:rPr lang="de-AT" i="0">
                          <a:latin typeface="Cambria Math" panose="02040503050406030204" pitchFamily="18" charset="0"/>
                        </a:rPr>
                        <m:t>∗∆</m:t>
                      </m:r>
                      <m:sSub>
                        <m:sSubPr>
                          <m:ctrlPr>
                            <a:rPr lang="de-A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𝐾𝑎𝑚𝑚𝑒𝑟</m:t>
                          </m:r>
                        </m:sub>
                      </m:sSub>
                    </m:oMath>
                  </m:oMathPara>
                </a14:m>
                <a:endParaRPr lang="de-AT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0DB6E11F-F56C-4DCB-B529-AD1680C95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96" y="2887089"/>
                <a:ext cx="3960000" cy="391902"/>
              </a:xfrm>
              <a:prstGeom prst="rect">
                <a:avLst/>
              </a:prstGeom>
              <a:blipFill>
                <a:blip r:embed="rId2"/>
                <a:stretch>
                  <a:fillRect l="-307" b="-7692"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9153F41-F0F2-48BE-9CD9-D4E1158D4DF1}"/>
                  </a:ext>
                </a:extLst>
              </p:cNvPr>
              <p:cNvSpPr txBox="1"/>
              <p:nvPr/>
            </p:nvSpPr>
            <p:spPr>
              <a:xfrm>
                <a:off x="860783" y="1777406"/>
                <a:ext cx="3960000" cy="379848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A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A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AT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de-AT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A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𝑃𝑟𝑜𝑏𝑒</m:t>
                          </m:r>
                        </m:sub>
                      </m:sSub>
                      <m:r>
                        <a:rPr lang="de-AT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de-A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𝑃𝑟𝑜𝑏𝑒</m:t>
                          </m:r>
                        </m:sub>
                      </m:sSub>
                      <m:r>
                        <a:rPr lang="de-AT" i="0">
                          <a:latin typeface="Cambria Math" panose="02040503050406030204" pitchFamily="18" charset="0"/>
                        </a:rPr>
                        <m:t>∗∆</m:t>
                      </m:r>
                      <m:sSub>
                        <m:sSubPr>
                          <m:ctrlPr>
                            <a:rPr lang="de-A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𝐻𝑒𝑖𝑧</m:t>
                          </m:r>
                          <m:r>
                            <a:rPr lang="de-AT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𝐾𝑎𝑚𝑚𝑒𝑟</m:t>
                          </m:r>
                        </m:sub>
                      </m:sSub>
                    </m:oMath>
                  </m:oMathPara>
                </a14:m>
                <a:endParaRPr lang="de-AT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9153F41-F0F2-48BE-9CD9-D4E1158D4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83" y="1777406"/>
                <a:ext cx="3960000" cy="379848"/>
              </a:xfrm>
              <a:prstGeom prst="rect">
                <a:avLst/>
              </a:prstGeom>
              <a:blipFill>
                <a:blip r:embed="rId3"/>
                <a:stretch>
                  <a:fillRect l="-307" b="-7937"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42787DF-3346-4046-8D57-1511D189E768}"/>
                  </a:ext>
                </a:extLst>
              </p:cNvPr>
              <p:cNvSpPr txBox="1"/>
              <p:nvPr/>
            </p:nvSpPr>
            <p:spPr>
              <a:xfrm>
                <a:off x="6769238" y="1481520"/>
                <a:ext cx="237476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𝐾𝑎𝑚𝑚𝑒𝑟</m:t>
                          </m:r>
                        </m:sub>
                      </m:sSub>
                    </m:oMath>
                  </m:oMathPara>
                </a14:m>
                <a:endParaRPr lang="de-AT"/>
              </a:p>
              <a:p>
                <a:r>
                  <a:rPr lang="de-AT" sz="1400"/>
                  <a:t>Temperatur in Messkammer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42787DF-3346-4046-8D57-1511D189E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238" y="1481520"/>
                <a:ext cx="2374762" cy="584775"/>
              </a:xfrm>
              <a:prstGeom prst="rect">
                <a:avLst/>
              </a:prstGeom>
              <a:blipFill>
                <a:blip r:embed="rId4"/>
                <a:stretch>
                  <a:fillRect l="-769" b="-104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5B0C72EB-3043-4BBF-8F5C-5C7B9CD16E6D}"/>
                  </a:ext>
                </a:extLst>
              </p:cNvPr>
              <p:cNvSpPr txBox="1"/>
              <p:nvPr/>
            </p:nvSpPr>
            <p:spPr>
              <a:xfrm>
                <a:off x="3412344" y="4151302"/>
                <a:ext cx="241788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𝐻𝑒𝑖𝑧</m:t>
                          </m:r>
                        </m:sub>
                      </m:sSub>
                    </m:oMath>
                  </m:oMathPara>
                </a14:m>
                <a:endParaRPr lang="de-AT"/>
              </a:p>
              <a:p>
                <a:pPr algn="r"/>
                <a:r>
                  <a:rPr lang="de-AT" sz="1400"/>
                  <a:t>Heiztemperatur (konstant)</a:t>
                </a: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5B0C72EB-3043-4BBF-8F5C-5C7B9CD16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344" y="4151302"/>
                <a:ext cx="2417888" cy="584775"/>
              </a:xfrm>
              <a:prstGeom prst="rect">
                <a:avLst/>
              </a:prstGeom>
              <a:blipFill>
                <a:blip r:embed="rId5"/>
                <a:stretch>
                  <a:fillRect r="-758" b="-9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hteck 1">
            <a:extLst>
              <a:ext uri="{FF2B5EF4-FFF2-40B4-BE49-F238E27FC236}">
                <a16:creationId xmlns:a16="http://schemas.microsoft.com/office/drawing/2014/main" id="{78CED41A-DC69-49AE-91FB-BF74F5312D80}"/>
              </a:ext>
            </a:extLst>
          </p:cNvPr>
          <p:cNvSpPr/>
          <p:nvPr/>
        </p:nvSpPr>
        <p:spPr>
          <a:xfrm>
            <a:off x="5768911" y="2397424"/>
            <a:ext cx="1773146" cy="1398494"/>
          </a:xfrm>
          <a:prstGeom prst="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97E438E-6B26-4ECC-83C7-6C575E81619F}"/>
              </a:ext>
            </a:extLst>
          </p:cNvPr>
          <p:cNvSpPr/>
          <p:nvPr/>
        </p:nvSpPr>
        <p:spPr>
          <a:xfrm>
            <a:off x="6334064" y="2420780"/>
            <a:ext cx="149469" cy="133588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5F25467-8F8D-4509-93E1-FB86759F0854}"/>
              </a:ext>
            </a:extLst>
          </p:cNvPr>
          <p:cNvSpPr/>
          <p:nvPr/>
        </p:nvSpPr>
        <p:spPr>
          <a:xfrm>
            <a:off x="5799482" y="2423953"/>
            <a:ext cx="537757" cy="1335880"/>
          </a:xfrm>
          <a:prstGeom prst="rect">
            <a:avLst/>
          </a:prstGeom>
          <a:solidFill>
            <a:srgbClr val="FF0000">
              <a:alpha val="30000"/>
            </a:srgbClr>
          </a:solidFill>
          <a:ln w="444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3990EB6-F0C5-4360-BC14-65CF4A40A26C}"/>
                  </a:ext>
                </a:extLst>
              </p:cNvPr>
              <p:cNvSpPr txBox="1"/>
              <p:nvPr/>
            </p:nvSpPr>
            <p:spPr>
              <a:xfrm>
                <a:off x="6777325" y="4151302"/>
                <a:ext cx="2185974" cy="595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A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A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AT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de-AT"/>
              </a:p>
              <a:p>
                <a:r>
                  <a:rPr lang="de-AT" sz="1400"/>
                  <a:t>Wärmedurchgang an Probe</a:t>
                </a: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3990EB6-F0C5-4360-BC14-65CF4A40A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325" y="4151302"/>
                <a:ext cx="2185974" cy="595291"/>
              </a:xfrm>
              <a:prstGeom prst="rect">
                <a:avLst/>
              </a:prstGeom>
              <a:blipFill>
                <a:blip r:embed="rId6"/>
                <a:stretch>
                  <a:fillRect l="-838" b="-91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3EA9C7B-C3EC-4A90-B37E-FC3D3560DAE2}"/>
              </a:ext>
            </a:extLst>
          </p:cNvPr>
          <p:cNvCxnSpPr>
            <a:cxnSpLocks/>
          </p:cNvCxnSpPr>
          <p:nvPr/>
        </p:nvCxnSpPr>
        <p:spPr>
          <a:xfrm flipH="1">
            <a:off x="6701179" y="2076217"/>
            <a:ext cx="272473" cy="4905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F2F4CB18-AAA4-4AEE-9473-686CAB9354CF}"/>
              </a:ext>
            </a:extLst>
          </p:cNvPr>
          <p:cNvCxnSpPr>
            <a:cxnSpLocks/>
          </p:cNvCxnSpPr>
          <p:nvPr/>
        </p:nvCxnSpPr>
        <p:spPr>
          <a:xfrm flipH="1">
            <a:off x="5665364" y="3674356"/>
            <a:ext cx="376389" cy="4769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DFEEA484-451E-421F-B7BC-73EA4D7E4696}"/>
              </a:ext>
            </a:extLst>
          </p:cNvPr>
          <p:cNvSpPr/>
          <p:nvPr/>
        </p:nvSpPr>
        <p:spPr>
          <a:xfrm>
            <a:off x="6484543" y="2426329"/>
            <a:ext cx="1025920" cy="1335880"/>
          </a:xfrm>
          <a:prstGeom prst="rect">
            <a:avLst/>
          </a:prstGeom>
          <a:solidFill>
            <a:srgbClr val="0070C0">
              <a:alpha val="30000"/>
            </a:srgbClr>
          </a:solidFill>
          <a:ln w="444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6F6E968C-3331-4AD4-B578-0BAF6299AF0E}"/>
              </a:ext>
            </a:extLst>
          </p:cNvPr>
          <p:cNvCxnSpPr>
            <a:cxnSpLocks/>
          </p:cNvCxnSpPr>
          <p:nvPr/>
        </p:nvCxnSpPr>
        <p:spPr>
          <a:xfrm>
            <a:off x="6701179" y="3285350"/>
            <a:ext cx="311616" cy="8491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DEB50CFD-DFF8-4348-89FC-56F34C074BD1}"/>
              </a:ext>
            </a:extLst>
          </p:cNvPr>
          <p:cNvSpPr/>
          <p:nvPr/>
        </p:nvSpPr>
        <p:spPr>
          <a:xfrm>
            <a:off x="6163422" y="2980686"/>
            <a:ext cx="665224" cy="216067"/>
          </a:xfrm>
          <a:prstGeom prst="rightArrow">
            <a:avLst>
              <a:gd name="adj1" fmla="val 42093"/>
              <a:gd name="adj2" fmla="val 951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5371E5C-63D7-433E-A748-39811E6542BF}"/>
              </a:ext>
            </a:extLst>
          </p:cNvPr>
          <p:cNvSpPr txBox="1"/>
          <p:nvPr/>
        </p:nvSpPr>
        <p:spPr>
          <a:xfrm>
            <a:off x="5377243" y="1473872"/>
            <a:ext cx="828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de-AT"/>
          </a:p>
          <a:p>
            <a:pPr algn="r"/>
            <a:r>
              <a:rPr lang="de-AT" sz="1400"/>
              <a:t>Probe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00321A58-B122-4D14-927E-6CD50A24A2E8}"/>
              </a:ext>
            </a:extLst>
          </p:cNvPr>
          <p:cNvCxnSpPr>
            <a:cxnSpLocks/>
          </p:cNvCxnSpPr>
          <p:nvPr/>
        </p:nvCxnSpPr>
        <p:spPr>
          <a:xfrm>
            <a:off x="5990322" y="2058647"/>
            <a:ext cx="410478" cy="6178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Fußzeilenplatzhalter 1">
            <a:extLst>
              <a:ext uri="{FF2B5EF4-FFF2-40B4-BE49-F238E27FC236}">
                <a16:creationId xmlns:a16="http://schemas.microsoft.com/office/drawing/2014/main" id="{21C6DD4E-E194-4088-91FA-B83C465E9375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2651572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de-AT"/>
              <a:t>Diskretisiertes Signal</a:t>
            </a:r>
          </a:p>
          <a:p>
            <a:endParaRPr lang="de-AT"/>
          </a:p>
          <a:p>
            <a:pPr lvl="1"/>
            <a:endParaRPr lang="de-AT"/>
          </a:p>
          <a:p>
            <a:endParaRPr lang="de-DE"/>
          </a:p>
          <a:p>
            <a:endParaRPr lang="de-AT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6B606D8C-146D-4502-8593-B3BC2CB5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28" y="1507037"/>
            <a:ext cx="4320000" cy="3079182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Berechnungskonzept</a:t>
            </a:r>
            <a:endParaRPr lang="de-A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46B0A2D-DBFB-40F4-807D-3007B9D34074}"/>
                  </a:ext>
                </a:extLst>
              </p:cNvPr>
              <p:cNvSpPr txBox="1"/>
              <p:nvPr/>
            </p:nvSpPr>
            <p:spPr>
              <a:xfrm>
                <a:off x="4864227" y="3623750"/>
                <a:ext cx="4079187" cy="61985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wrap="square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sz="16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de-AT" sz="1600" b="1" i="1">
                              <a:latin typeface="Cambria Math" panose="02040503050406030204" pitchFamily="18" charset="0"/>
                            </a:rPr>
                            <m:t>𝑷𝒓𝒐𝒃𝒆</m:t>
                          </m:r>
                        </m:sub>
                      </m:sSub>
                      <m:r>
                        <a:rPr lang="de-AT" sz="1600" b="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AT" sz="16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AT" sz="16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1600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AT" sz="1600" b="0" i="1">
                                  <a:latin typeface="Cambria Math" panose="02040503050406030204" pitchFamily="18" charset="0"/>
                                </a:rPr>
                                <m:t>𝐿𝑢𝑓𝑡</m:t>
                              </m:r>
                            </m:sub>
                          </m:sSub>
                          <m:r>
                            <a:rPr lang="de-AT" sz="1600" b="0" i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de-AT" sz="16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1600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AT" sz="1600" b="0" i="1">
                                  <a:latin typeface="Cambria Math" panose="02040503050406030204" pitchFamily="18" charset="0"/>
                                </a:rPr>
                                <m:t>𝐾𝑎𝑚𝑚𝑒𝑟</m:t>
                              </m:r>
                            </m:sub>
                          </m:sSub>
                          <m:r>
                            <a:rPr lang="de-AT" sz="1600" b="0" i="0">
                              <a:latin typeface="Cambria Math" panose="02040503050406030204" pitchFamily="18" charset="0"/>
                            </a:rPr>
                            <m:t>∗∆</m:t>
                          </m:r>
                          <m:sSub>
                            <m:sSubPr>
                              <m:ctrlPr>
                                <a:rPr lang="de-AT" sz="16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1600" b="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AT" sz="1600" b="0" i="1">
                                  <a:latin typeface="Cambria Math" panose="02040503050406030204" pitchFamily="18" charset="0"/>
                                </a:rPr>
                                <m:t>𝐾𝑎𝑚𝑚𝑒𝑟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AT" sz="16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1600" b="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AT" sz="1600" b="0" i="1">
                                  <a:latin typeface="Cambria Math" panose="02040503050406030204" pitchFamily="18" charset="0"/>
                                </a:rPr>
                                <m:t>𝑃𝑟𝑜𝑏𝑒</m:t>
                              </m:r>
                            </m:sub>
                          </m:sSub>
                          <m:r>
                            <a:rPr lang="de-AT" sz="1600" b="0" i="0">
                              <a:latin typeface="Cambria Math" panose="02040503050406030204" pitchFamily="18" charset="0"/>
                            </a:rPr>
                            <m:t>∗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de-AT" sz="1600" b="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de-AT" sz="1600" b="0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de-AT" sz="16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AT" sz="1600" b="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AT" sz="1600" b="0" i="1">
                                      <a:latin typeface="Cambria Math" panose="02040503050406030204" pitchFamily="18" charset="0"/>
                                    </a:rPr>
                                    <m:t>𝐻𝑒𝑖𝑧</m:t>
                                  </m:r>
                                  <m:r>
                                    <a:rPr lang="de-AT" sz="1600" b="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AT" sz="1600" b="0" i="1">
                                      <a:latin typeface="Cambria Math" panose="02040503050406030204" pitchFamily="18" charset="0"/>
                                    </a:rPr>
                                    <m:t>𝐾𝑎𝑚𝑚𝑒𝑟</m:t>
                                  </m:r>
                                  <m:r>
                                    <m:rPr>
                                      <m:lit/>
                                    </m:rPr>
                                    <a:rPr lang="de-AT" sz="1600" b="0" i="0">
                                      <a:latin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de-AT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AT" sz="1600" b="0" i="0">
                                  <a:latin typeface="Cambria Math" panose="02040503050406030204" pitchFamily="18" charset="0"/>
                                </a:rPr>
                                <m:t>∗∆</m:t>
                              </m:r>
                              <m:sSub>
                                <m:sSubPr>
                                  <m:ctrlPr>
                                    <a:rPr lang="de-AT" sz="16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AT" sz="1600" b="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de-AT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de-AT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46B0A2D-DBFB-40F4-807D-3007B9D34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227" y="3623750"/>
                <a:ext cx="4079187" cy="6198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5A63C1B-98F9-42B4-A555-892A7A12E10B}"/>
                  </a:ext>
                </a:extLst>
              </p:cNvPr>
              <p:cNvSpPr txBox="1"/>
              <p:nvPr/>
            </p:nvSpPr>
            <p:spPr>
              <a:xfrm>
                <a:off x="4864226" y="2587048"/>
                <a:ext cx="1927197" cy="7688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AT" sz="1600" b="0" i="1" smtClean="0">
                              <a:latin typeface="Cambria Math" panose="02040503050406030204" pitchFamily="18" charset="0"/>
                            </a:rPr>
                            <m:t>𝑔𝑒𝑠</m:t>
                          </m:r>
                        </m:sub>
                      </m:sSub>
                      <m:r>
                        <a:rPr lang="de-AT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AT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AT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AT" sz="16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AT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acc>
                            <m:accPr>
                              <m:chr m:val="̇"/>
                              <m:ctrlPr>
                                <a:rPr lang="de-AT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de-A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AT" sz="1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AT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de-AT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de-A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A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de-A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AT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AT" sz="160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5A63C1B-98F9-42B4-A555-892A7A12E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226" y="2587048"/>
                <a:ext cx="1927197" cy="768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hteck 23">
            <a:extLst>
              <a:ext uri="{FF2B5EF4-FFF2-40B4-BE49-F238E27FC236}">
                <a16:creationId xmlns:a16="http://schemas.microsoft.com/office/drawing/2014/main" id="{E792C166-5A2B-4027-AD90-A42FA8D1D6B8}"/>
              </a:ext>
            </a:extLst>
          </p:cNvPr>
          <p:cNvSpPr/>
          <p:nvPr/>
        </p:nvSpPr>
        <p:spPr>
          <a:xfrm>
            <a:off x="763057" y="4052499"/>
            <a:ext cx="378000" cy="20509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8AA38CA-6B6F-46DD-83B9-348EB3B58E98}"/>
              </a:ext>
            </a:extLst>
          </p:cNvPr>
          <p:cNvSpPr/>
          <p:nvPr/>
        </p:nvSpPr>
        <p:spPr>
          <a:xfrm>
            <a:off x="1140642" y="3761959"/>
            <a:ext cx="378000" cy="49563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5E1821F-A827-4354-BA9A-9726D15100A3}"/>
              </a:ext>
            </a:extLst>
          </p:cNvPr>
          <p:cNvSpPr/>
          <p:nvPr/>
        </p:nvSpPr>
        <p:spPr>
          <a:xfrm>
            <a:off x="1521363" y="3458816"/>
            <a:ext cx="378000" cy="798779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E507C195-1E05-4F94-A05A-D54986C10A6E}"/>
              </a:ext>
            </a:extLst>
          </p:cNvPr>
          <p:cNvSpPr/>
          <p:nvPr/>
        </p:nvSpPr>
        <p:spPr>
          <a:xfrm>
            <a:off x="1898948" y="3190459"/>
            <a:ext cx="370800" cy="1067135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36B9999-A832-42FA-A900-15DD0AFDDF94}"/>
              </a:ext>
            </a:extLst>
          </p:cNvPr>
          <p:cNvSpPr/>
          <p:nvPr/>
        </p:nvSpPr>
        <p:spPr>
          <a:xfrm>
            <a:off x="2271563" y="2912165"/>
            <a:ext cx="378000" cy="1345429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D3EB270-2A06-4E15-8887-151C87D8836B}"/>
              </a:ext>
            </a:extLst>
          </p:cNvPr>
          <p:cNvSpPr/>
          <p:nvPr/>
        </p:nvSpPr>
        <p:spPr>
          <a:xfrm>
            <a:off x="2648733" y="2667733"/>
            <a:ext cx="370800" cy="1589861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ADE9E435-8A66-4543-BB88-F76816780DD8}"/>
              </a:ext>
            </a:extLst>
          </p:cNvPr>
          <p:cNvSpPr/>
          <p:nvPr/>
        </p:nvSpPr>
        <p:spPr>
          <a:xfrm>
            <a:off x="3021348" y="2480737"/>
            <a:ext cx="370800" cy="1777979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A5431C31-846B-4E65-9F54-3542AE470D8C}"/>
              </a:ext>
            </a:extLst>
          </p:cNvPr>
          <p:cNvSpPr/>
          <p:nvPr/>
        </p:nvSpPr>
        <p:spPr>
          <a:xfrm>
            <a:off x="3393548" y="2256183"/>
            <a:ext cx="378000" cy="2003299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2CC60D0C-ECE2-4566-8F3C-9C71E55C3799}"/>
              </a:ext>
            </a:extLst>
          </p:cNvPr>
          <p:cNvSpPr/>
          <p:nvPr/>
        </p:nvSpPr>
        <p:spPr>
          <a:xfrm>
            <a:off x="3770303" y="2094243"/>
            <a:ext cx="370800" cy="2163351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12F757D6-7452-4CB6-B357-561C5195099C}"/>
                  </a:ext>
                </a:extLst>
              </p:cNvPr>
              <p:cNvSpPr txBox="1"/>
              <p:nvPr/>
            </p:nvSpPr>
            <p:spPr>
              <a:xfrm>
                <a:off x="2992319" y="3990926"/>
                <a:ext cx="433507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sz="105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AT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AT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lang="de-AT"/>
              </a:p>
            </p:txBody>
          </p:sp>
        </mc:Choice>
        <mc:Fallback xmlns=""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12F757D6-7452-4CB6-B357-561C51950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319" y="3990926"/>
                <a:ext cx="433507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5D1A73D8-1D00-44ED-9B77-DF8A1B4C88EA}"/>
                  </a:ext>
                </a:extLst>
              </p:cNvPr>
              <p:cNvSpPr txBox="1"/>
              <p:nvPr/>
            </p:nvSpPr>
            <p:spPr>
              <a:xfrm>
                <a:off x="2653548" y="3968465"/>
                <a:ext cx="3708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AT" sz="2000"/>
              </a:p>
            </p:txBody>
          </p:sp>
        </mc:Choice>
        <mc:Fallback xmlns="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5D1A73D8-1D00-44ED-9B77-DF8A1B4C8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548" y="3968465"/>
                <a:ext cx="370801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26BCDC64-8911-4E51-8401-CDA35F7BE39B}"/>
                  </a:ext>
                </a:extLst>
              </p:cNvPr>
              <p:cNvSpPr txBox="1"/>
              <p:nvPr/>
            </p:nvSpPr>
            <p:spPr>
              <a:xfrm>
                <a:off x="2273221" y="3971046"/>
                <a:ext cx="3708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AT" sz="2000"/>
              </a:p>
            </p:txBody>
          </p:sp>
        </mc:Choice>
        <mc:Fallback xmlns="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26BCDC64-8911-4E51-8401-CDA35F7BE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221" y="3971046"/>
                <a:ext cx="370801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88961A99-60BC-4320-A675-2F8DE94E56A3}"/>
                  </a:ext>
                </a:extLst>
              </p:cNvPr>
              <p:cNvSpPr txBox="1"/>
              <p:nvPr/>
            </p:nvSpPr>
            <p:spPr>
              <a:xfrm>
                <a:off x="1901647" y="3976016"/>
                <a:ext cx="3708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AT" sz="2000"/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88961A99-60BC-4320-A675-2F8DE94E5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647" y="3976016"/>
                <a:ext cx="370801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D774166A-77E3-434F-BA26-FEF9973F9725}"/>
                  </a:ext>
                </a:extLst>
              </p:cNvPr>
              <p:cNvSpPr txBox="1"/>
              <p:nvPr/>
            </p:nvSpPr>
            <p:spPr>
              <a:xfrm>
                <a:off x="1524406" y="3973657"/>
                <a:ext cx="3708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AT" sz="2000"/>
              </a:p>
            </p:txBody>
          </p:sp>
        </mc:Choice>
        <mc:Fallback xmlns="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D774166A-77E3-434F-BA26-FEF9973F9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406" y="3973657"/>
                <a:ext cx="370801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C182C15F-CF46-472D-82F4-16D56E105853}"/>
                  </a:ext>
                </a:extLst>
              </p:cNvPr>
              <p:cNvSpPr txBox="1"/>
              <p:nvPr/>
            </p:nvSpPr>
            <p:spPr>
              <a:xfrm>
                <a:off x="1150478" y="3973435"/>
                <a:ext cx="3708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AT" sz="2000"/>
              </a:p>
            </p:txBody>
          </p:sp>
        </mc:Choice>
        <mc:Fallback xmlns="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C182C15F-CF46-472D-82F4-16D56E105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478" y="3973435"/>
                <a:ext cx="370801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1CB32811-DD7C-4336-AD04-53BCB6CB9CCB}"/>
                  </a:ext>
                </a:extLst>
              </p:cNvPr>
              <p:cNvSpPr txBox="1"/>
              <p:nvPr/>
            </p:nvSpPr>
            <p:spPr>
              <a:xfrm>
                <a:off x="3360824" y="3996545"/>
                <a:ext cx="433507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sz="105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AT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AT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de-AT"/>
              </a:p>
            </p:txBody>
          </p:sp>
        </mc:Choice>
        <mc:Fallback xmlns="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1CB32811-DD7C-4336-AD04-53BCB6CB9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24" y="3996545"/>
                <a:ext cx="433507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5475DA6D-367A-4ED7-8624-FD38962563D7}"/>
                  </a:ext>
                </a:extLst>
              </p:cNvPr>
              <p:cNvSpPr txBox="1"/>
              <p:nvPr/>
            </p:nvSpPr>
            <p:spPr>
              <a:xfrm>
                <a:off x="3751969" y="3995700"/>
                <a:ext cx="433507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sz="105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AT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de-AT"/>
              </a:p>
            </p:txBody>
          </p:sp>
        </mc:Choice>
        <mc:Fallback xmlns="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5475DA6D-367A-4ED7-8624-FD3896256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969" y="3995700"/>
                <a:ext cx="433507" cy="261610"/>
              </a:xfrm>
              <a:prstGeom prst="rect">
                <a:avLst/>
              </a:prstGeom>
              <a:blipFill>
                <a:blip r:embed="rId9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97018D20-E3C9-467F-A4AA-8DB2AB537CD4}"/>
                  </a:ext>
                </a:extLst>
              </p:cNvPr>
              <p:cNvSpPr txBox="1"/>
              <p:nvPr/>
            </p:nvSpPr>
            <p:spPr>
              <a:xfrm>
                <a:off x="760080" y="3974216"/>
                <a:ext cx="3708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AT" sz="2000"/>
              </a:p>
            </p:txBody>
          </p:sp>
        </mc:Choice>
        <mc:Fallback xmlns="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97018D20-E3C9-467F-A4AA-8DB2AB537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80" y="3974216"/>
                <a:ext cx="370801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ußzeilenplatzhalter 1">
            <a:extLst>
              <a:ext uri="{FF2B5EF4-FFF2-40B4-BE49-F238E27FC236}">
                <a16:creationId xmlns:a16="http://schemas.microsoft.com/office/drawing/2014/main" id="{74D80B73-5F63-4020-8531-D6350768E560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1533157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F6A2A66-2271-45DC-B792-FCE025CB0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9" r="3537"/>
          <a:stretch/>
        </p:blipFill>
        <p:spPr>
          <a:xfrm>
            <a:off x="4192885" y="2366682"/>
            <a:ext cx="4871789" cy="2275777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MATLAB-Modell</a:t>
            </a:r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360000" y="916375"/>
            <a:ext cx="5512899" cy="4192953"/>
          </a:xfrm>
        </p:spPr>
        <p:txBody>
          <a:bodyPr>
            <a:normAutofit/>
          </a:bodyPr>
          <a:lstStyle/>
          <a:p>
            <a:r>
              <a:rPr lang="de-AT"/>
              <a:t>Wärmedurchgang</a:t>
            </a:r>
          </a:p>
          <a:p>
            <a:pPr lvl="1"/>
            <a:r>
              <a:rPr lang="de-AT"/>
              <a:t>I: Temperaturverlauf</a:t>
            </a:r>
          </a:p>
          <a:p>
            <a:pPr lvl="1"/>
            <a:r>
              <a:rPr lang="de-AT"/>
              <a:t>O: übertragene Wärmemenge</a:t>
            </a:r>
          </a:p>
          <a:p>
            <a:r>
              <a:rPr lang="de-AT"/>
              <a:t>Zweck</a:t>
            </a:r>
          </a:p>
          <a:p>
            <a:pPr lvl="1"/>
            <a:r>
              <a:rPr lang="de-AT"/>
              <a:t>Systemverhalten</a:t>
            </a:r>
          </a:p>
          <a:p>
            <a:pPr lvl="1"/>
            <a:r>
              <a:rPr lang="de-AT"/>
              <a:t>Div. Temperaturverläufe</a:t>
            </a:r>
          </a:p>
          <a:p>
            <a:pPr lvl="1"/>
            <a:r>
              <a:rPr lang="de-AT"/>
              <a:t>Ergebnis-Validierung</a:t>
            </a:r>
          </a:p>
          <a:p>
            <a:pPr lvl="1"/>
            <a:endParaRPr lang="de-AT"/>
          </a:p>
          <a:p>
            <a:endParaRPr lang="de-DE"/>
          </a:p>
          <a:p>
            <a:endParaRPr lang="de-AT"/>
          </a:p>
        </p:txBody>
      </p:sp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B6F0F635-45AB-435E-A592-D09C6B223415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104327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Visualisierung</a:t>
            </a:r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de-AT"/>
              <a:t>Main </a:t>
            </a:r>
            <a:r>
              <a:rPr lang="de-AT" err="1"/>
              <a:t>areas</a:t>
            </a:r>
            <a:endParaRPr lang="de-AT"/>
          </a:p>
          <a:p>
            <a:pPr lvl="1"/>
            <a:r>
              <a:rPr lang="de-AT"/>
              <a:t>Control-Buttons</a:t>
            </a:r>
          </a:p>
          <a:p>
            <a:pPr lvl="1"/>
            <a:r>
              <a:rPr lang="de-AT"/>
              <a:t>Info-Labels</a:t>
            </a:r>
          </a:p>
          <a:p>
            <a:pPr lvl="1"/>
            <a:r>
              <a:rPr lang="de-AT"/>
              <a:t>Temperaturverlauf</a:t>
            </a:r>
          </a:p>
          <a:p>
            <a:r>
              <a:rPr lang="de-AT"/>
              <a:t>Python </a:t>
            </a:r>
            <a:r>
              <a:rPr lang="de-AT" err="1"/>
              <a:t>script</a:t>
            </a:r>
            <a:endParaRPr lang="de-AT"/>
          </a:p>
          <a:p>
            <a:pPr lvl="1"/>
            <a:r>
              <a:rPr lang="de-AT" err="1"/>
              <a:t>TKinter</a:t>
            </a:r>
            <a:endParaRPr lang="de-AT"/>
          </a:p>
          <a:p>
            <a:pPr lvl="1"/>
            <a:r>
              <a:rPr lang="de-AT" err="1"/>
              <a:t>NumPy</a:t>
            </a:r>
            <a:endParaRPr lang="de-AT"/>
          </a:p>
          <a:p>
            <a:pPr lvl="1"/>
            <a:r>
              <a:rPr lang="de-AT" err="1"/>
              <a:t>Matplotlib</a:t>
            </a:r>
            <a:endParaRPr lang="de-AT"/>
          </a:p>
          <a:p>
            <a:endParaRPr lang="de-AT"/>
          </a:p>
          <a:p>
            <a:endParaRPr lang="de-AT"/>
          </a:p>
          <a:p>
            <a:pPr lvl="1"/>
            <a:endParaRPr lang="de-AT"/>
          </a:p>
          <a:p>
            <a:endParaRPr lang="de-DE"/>
          </a:p>
          <a:p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2545DF-A7F6-4CF7-ADF6-3626A842F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396" y="1613611"/>
            <a:ext cx="4604604" cy="271668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B764BF3B-75D5-4D1C-802A-BC2A1F48E75E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408899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C4DF2E7-5FF9-8E48-9E61-E212CF128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281" y="1083708"/>
            <a:ext cx="5769213" cy="3461527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Seite </a:t>
            </a:r>
            <a:fld id="{161B38C4-4D91-6648-8CA6-61CA8BC874FF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Systemkonzept</a:t>
            </a:r>
            <a:endParaRPr lang="de-AT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8BDDBA2-2641-9047-ADAF-02756D0866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000" y="960937"/>
            <a:ext cx="2717737" cy="3800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/>
              <a:t>Funktionen</a:t>
            </a:r>
            <a:endParaRPr lang="de-AT" sz="1800"/>
          </a:p>
          <a:p>
            <a:r>
              <a:rPr lang="de-AT" sz="1600"/>
              <a:t>Heizen auf 50 °C</a:t>
            </a:r>
          </a:p>
          <a:p>
            <a:r>
              <a:rPr lang="de-AT" sz="1600"/>
              <a:t>Temperatur messen</a:t>
            </a:r>
          </a:p>
          <a:p>
            <a:r>
              <a:rPr lang="de-AT" sz="1600"/>
              <a:t>Grafische Darstellung</a:t>
            </a:r>
          </a:p>
          <a:p>
            <a:r>
              <a:rPr lang="de-AT" sz="1600"/>
              <a:t>Versorgung über Netz</a:t>
            </a:r>
          </a:p>
          <a:p>
            <a:endParaRPr lang="de-AT" sz="1600"/>
          </a:p>
          <a:p>
            <a:pPr marL="0" indent="0">
              <a:buNone/>
            </a:pPr>
            <a:r>
              <a:rPr lang="de-AT" sz="2000"/>
              <a:t>Komponenten</a:t>
            </a:r>
          </a:p>
          <a:p>
            <a:r>
              <a:rPr lang="de-AT" sz="1600"/>
              <a:t>Raspberry Pi 3B</a:t>
            </a:r>
          </a:p>
          <a:p>
            <a:r>
              <a:rPr lang="de-AT" sz="1600"/>
              <a:t>7“ Touchscreen</a:t>
            </a:r>
          </a:p>
          <a:p>
            <a:r>
              <a:rPr lang="de-AT" sz="1600"/>
              <a:t>PT100</a:t>
            </a:r>
          </a:p>
          <a:p>
            <a:r>
              <a:rPr lang="de-AT" sz="1600"/>
              <a:t>Peltier-Element</a:t>
            </a:r>
          </a:p>
          <a:p>
            <a:endParaRPr lang="de-AT" sz="1600"/>
          </a:p>
          <a:p>
            <a:endParaRPr lang="de-AT" sz="1600"/>
          </a:p>
          <a:p>
            <a:endParaRPr lang="de-AT" sz="1600"/>
          </a:p>
          <a:p>
            <a:endParaRPr lang="de-AT" sz="1800"/>
          </a:p>
          <a:p>
            <a:pPr marL="0" indent="0">
              <a:buNone/>
            </a:pPr>
            <a:endParaRPr lang="de-AT"/>
          </a:p>
          <a:p>
            <a:endParaRPr lang="de-AT"/>
          </a:p>
          <a:p>
            <a:pPr lvl="1"/>
            <a:endParaRPr lang="de-AT"/>
          </a:p>
          <a:p>
            <a:endParaRPr lang="de-DE"/>
          </a:p>
          <a:p>
            <a:endParaRPr lang="de-AT"/>
          </a:p>
        </p:txBody>
      </p:sp>
      <p:sp>
        <p:nvSpPr>
          <p:cNvPr id="10" name="Fußzeilenplatzhalter 1">
            <a:extLst>
              <a:ext uri="{FF2B5EF4-FFF2-40B4-BE49-F238E27FC236}">
                <a16:creationId xmlns:a16="http://schemas.microsoft.com/office/drawing/2014/main" id="{AEE96A9E-8691-4BF3-8086-ECF0691B80AF}"/>
              </a:ext>
            </a:extLst>
          </p:cNvPr>
          <p:cNvSpPr txBox="1">
            <a:spLocks/>
          </p:cNvSpPr>
          <p:nvPr/>
        </p:nvSpPr>
        <p:spPr>
          <a:xfrm>
            <a:off x="0" y="4878388"/>
            <a:ext cx="7213600" cy="265112"/>
          </a:xfrm>
          <a:prstGeom prst="rect">
            <a:avLst/>
          </a:prstGeom>
          <a:solidFill>
            <a:srgbClr val="D4DADC"/>
          </a:solidFill>
          <a:ln w="9525" cap="flat" cmpd="sng" algn="ctr">
            <a:noFill/>
            <a:prstDash val="solid"/>
          </a:ln>
          <a:effectLst/>
        </p:spPr>
        <p:txBody>
          <a:bodyPr anchor="t"/>
          <a:lstStyle>
            <a:defPPr>
              <a:defRPr lang="de-DE"/>
            </a:defPPr>
            <a:lvl1pPr marL="0" algn="ctr" defTabSz="457200" rtl="0" eaLnBrk="1" latinLnBrk="0" hangingPunct="1">
              <a:defRPr lang="de-DE" sz="900" b="1" kern="0" spc="0" dirty="0" smtClean="0">
                <a:solidFill>
                  <a:srgbClr val="212C32"/>
                </a:solidFill>
                <a:latin typeface="+mn-lt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k-Wert Messsystem 22.12.2021</a:t>
            </a:r>
            <a:r>
              <a:rPr lang="de-DE" b="0"/>
              <a:t>– Andreas Schmidt, Stefan Steirer und Wolfgang Weingraber </a:t>
            </a:r>
          </a:p>
        </p:txBody>
      </p:sp>
    </p:spTree>
    <p:extLst>
      <p:ext uri="{BB962C8B-B14F-4D97-AF65-F5344CB8AC3E}">
        <p14:creationId xmlns:p14="http://schemas.microsoft.com/office/powerpoint/2010/main" val="201017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02 Automatisierungstechnik - Dieter Lutzmayr">
      <a:dk1>
        <a:srgbClr val="000000"/>
      </a:dk1>
      <a:lt1>
        <a:srgbClr val="FFFFFF"/>
      </a:lt1>
      <a:dk2>
        <a:srgbClr val="36434A"/>
      </a:dk2>
      <a:lt2>
        <a:srgbClr val="DEDEDF"/>
      </a:lt2>
      <a:accent1>
        <a:srgbClr val="FFED00"/>
      </a:accent1>
      <a:accent2>
        <a:srgbClr val="FF9900"/>
      </a:accent2>
      <a:accent3>
        <a:srgbClr val="00457D"/>
      </a:accent3>
      <a:accent4>
        <a:srgbClr val="62A4D3"/>
      </a:accent4>
      <a:accent5>
        <a:srgbClr val="009900"/>
      </a:accent5>
      <a:accent6>
        <a:srgbClr val="4C5A62"/>
      </a:accent6>
      <a:hlink>
        <a:srgbClr val="36434A"/>
      </a:hlink>
      <a:folHlink>
        <a:srgbClr val="8E9B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BE3A0104692049A73ABB673609CCAD" ma:contentTypeVersion="8" ma:contentTypeDescription="Create a new document." ma:contentTypeScope="" ma:versionID="126a43667121d0ca1326ea71cee96464">
  <xsd:schema xmlns:xsd="http://www.w3.org/2001/XMLSchema" xmlns:xs="http://www.w3.org/2001/XMLSchema" xmlns:p="http://schemas.microsoft.com/office/2006/metadata/properties" xmlns:ns2="b42a77e2-c5ae-4c77-9f0a-dacf3eb7816e" targetNamespace="http://schemas.microsoft.com/office/2006/metadata/properties" ma:root="true" ma:fieldsID="4febb59e5ce1d7955297cf6cfd396999" ns2:_="">
    <xsd:import namespace="b42a77e2-c5ae-4c77-9f0a-dacf3eb781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a77e2-c5ae-4c77-9f0a-dacf3eb781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AA0041-2DAA-4D2B-BEF7-0B777BF858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2a77e2-c5ae-4c77-9f0a-dacf3eb781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E010CE-8D3F-42F8-B5D1-39EF56207022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b42a77e2-c5ae-4c77-9f0a-dacf3eb7816e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3B7850C-9778-4557-ABBD-24587FCB5A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</Words>
  <Application>Microsoft Macintosh PowerPoint</Application>
  <PresentationFormat>Bildschirmpräsentation (16:9)</PresentationFormat>
  <Paragraphs>301</Paragraphs>
  <Slides>22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Symbol</vt:lpstr>
      <vt:lpstr>Office-Design</vt:lpstr>
      <vt:lpstr>K-Wert Messsystem Automatisierungsprojekt</vt:lpstr>
      <vt:lpstr>Übersicht</vt:lpstr>
      <vt:lpstr>Projektbeschreibung</vt:lpstr>
      <vt:lpstr>Projektzeitplan</vt:lpstr>
      <vt:lpstr>Berechnungskonzept</vt:lpstr>
      <vt:lpstr>Berechnungskonzept</vt:lpstr>
      <vt:lpstr>MATLAB-Modell</vt:lpstr>
      <vt:lpstr>Visualisierung</vt:lpstr>
      <vt:lpstr>Systemkonzept</vt:lpstr>
      <vt:lpstr>Connector PCBA</vt:lpstr>
      <vt:lpstr>Testaufbau</vt:lpstr>
      <vt:lpstr>Mess-Software</vt:lpstr>
      <vt:lpstr>Konzept</vt:lpstr>
      <vt:lpstr>Konstruktion</vt:lpstr>
      <vt:lpstr>Fertigung</vt:lpstr>
      <vt:lpstr>Aufbau</vt:lpstr>
      <vt:lpstr>Produktpräsentation</vt:lpstr>
      <vt:lpstr>Ergebnisse / Validierung</vt:lpstr>
      <vt:lpstr>Mögliche Ungenauigkeiten</vt:lpstr>
      <vt:lpstr>Lessons Learned</vt:lpstr>
      <vt:lpstr>Vielen Dank für ihre Aufmerksamkeit!</vt:lpstr>
      <vt:lpstr>Anhang: Messwerte Testlauf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Dipl.-Ing. Dieter Lutzmayr</dc:creator>
  <cp:lastModifiedBy>Steirer Stefan</cp:lastModifiedBy>
  <cp:revision>3</cp:revision>
  <dcterms:created xsi:type="dcterms:W3CDTF">2015-12-04T07:54:00Z</dcterms:created>
  <dcterms:modified xsi:type="dcterms:W3CDTF">2021-12-22T17:33:48Z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0x01010028BE3A0104692049A73ABB673609CCAD</vt:lpwstr>
  </property>
</Properties>
</file>